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6"/>
  </p:notesMasterIdLst>
  <p:sldIdLst>
    <p:sldId id="462" r:id="rId2"/>
    <p:sldId id="463" r:id="rId3"/>
    <p:sldId id="257" r:id="rId4"/>
    <p:sldId id="492" r:id="rId5"/>
    <p:sldId id="493" r:id="rId6"/>
    <p:sldId id="494" r:id="rId7"/>
    <p:sldId id="495" r:id="rId8"/>
    <p:sldId id="496" r:id="rId9"/>
    <p:sldId id="261" r:id="rId10"/>
    <p:sldId id="266" r:id="rId11"/>
    <p:sldId id="498" r:id="rId12"/>
    <p:sldId id="422" r:id="rId13"/>
    <p:sldId id="516" r:id="rId14"/>
    <p:sldId id="517" r:id="rId15"/>
    <p:sldId id="515" r:id="rId16"/>
    <p:sldId id="499" r:id="rId17"/>
    <p:sldId id="500" r:id="rId18"/>
    <p:sldId id="501" r:id="rId19"/>
    <p:sldId id="502" r:id="rId20"/>
    <p:sldId id="503" r:id="rId21"/>
    <p:sldId id="504" r:id="rId22"/>
    <p:sldId id="505" r:id="rId23"/>
    <p:sldId id="275" r:id="rId24"/>
    <p:sldId id="506" r:id="rId25"/>
    <p:sldId id="507" r:id="rId26"/>
    <p:sldId id="508" r:id="rId27"/>
    <p:sldId id="509" r:id="rId28"/>
    <p:sldId id="510" r:id="rId29"/>
    <p:sldId id="511" r:id="rId30"/>
    <p:sldId id="437" r:id="rId31"/>
    <p:sldId id="512" r:id="rId32"/>
    <p:sldId id="513" r:id="rId33"/>
    <p:sldId id="491" r:id="rId34"/>
    <p:sldId id="514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979"/>
    <p:restoredTop sz="94694"/>
  </p:normalViewPr>
  <p:slideViewPr>
    <p:cSldViewPr snapToGrid="0" snapToObjects="1">
      <p:cViewPr varScale="1">
        <p:scale>
          <a:sx n="82" d="100"/>
          <a:sy n="82" d="100"/>
        </p:scale>
        <p:origin x="77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Designschwächen</a:t>
          </a:r>
          <a:r>
            <a:rPr lang="en-US" dirty="0"/>
            <a:t> </a:t>
          </a:r>
          <a:r>
            <a:rPr lang="en-US" dirty="0" err="1"/>
            <a:t>reduzieren</a:t>
          </a:r>
          <a:endParaRPr lang="en-US" dirty="0"/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Bewährte</a:t>
          </a:r>
          <a:r>
            <a:rPr lang="en-US" dirty="0"/>
            <a:t> </a:t>
          </a:r>
          <a:r>
            <a:rPr lang="en-US" dirty="0" err="1"/>
            <a:t>Architektur</a:t>
          </a:r>
          <a:r>
            <a:rPr lang="en-US" dirty="0"/>
            <a:t> </a:t>
          </a:r>
          <a:r>
            <a:rPr lang="en-US" dirty="0" err="1"/>
            <a:t>anwenden</a:t>
          </a:r>
          <a:endParaRPr lang="en-US" dirty="0"/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Auf </a:t>
          </a:r>
          <a:r>
            <a:rPr lang="en-US" dirty="0" err="1"/>
            <a:t>neue</a:t>
          </a:r>
          <a:r>
            <a:rPr lang="en-US" dirty="0"/>
            <a:t> </a:t>
          </a:r>
          <a:r>
            <a:rPr lang="en-US" dirty="0" err="1"/>
            <a:t>Anforderungen</a:t>
          </a:r>
          <a:r>
            <a:rPr lang="en-US" dirty="0"/>
            <a:t> </a:t>
          </a:r>
          <a:r>
            <a:rPr lang="en-US" dirty="0" err="1"/>
            <a:t>reagieren</a:t>
          </a:r>
          <a:endParaRPr lang="en-US" dirty="0"/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C54DDAD1-57E2-410C-AC1B-2D57D298F048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9980D35F-2118-4C83-9732-EF5CBBCA6FCA}" type="pres">
      <dgm:prSet presAssocID="{41CDB9B8-E81E-41E7-AE89-8F6EDFC88D92}" presName="compNode" presStyleCnt="0"/>
      <dgm:spPr/>
    </dgm:pt>
    <dgm:pt modelId="{DFE25A03-8A30-40B2-A251-4BE180558007}" type="pres">
      <dgm:prSet presAssocID="{41CDB9B8-E81E-41E7-AE89-8F6EDFC88D92}" presName="bgRect" presStyleLbl="bgShp" presStyleIdx="0" presStyleCnt="3"/>
      <dgm:spPr/>
    </dgm:pt>
    <dgm:pt modelId="{6B154ADC-7C71-49D8-B272-61A29620255E}" type="pres">
      <dgm:prSet presAssocID="{41CDB9B8-E81E-41E7-AE89-8F6EDFC88D9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C94C9083-F19A-454E-BE10-DDDCEFD0B4A0}" type="pres">
      <dgm:prSet presAssocID="{41CDB9B8-E81E-41E7-AE89-8F6EDFC88D92}" presName="spaceRect" presStyleCnt="0"/>
      <dgm:spPr/>
    </dgm:pt>
    <dgm:pt modelId="{8ABDDEF2-D3EE-48F5-810E-D8B8D64CB1D1}" type="pres">
      <dgm:prSet presAssocID="{41CDB9B8-E81E-41E7-AE89-8F6EDFC88D92}" presName="parTx" presStyleLbl="revTx" presStyleIdx="0" presStyleCnt="3">
        <dgm:presLayoutVars>
          <dgm:chMax val="0"/>
          <dgm:chPref val="0"/>
        </dgm:presLayoutVars>
      </dgm:prSet>
      <dgm:spPr/>
    </dgm:pt>
    <dgm:pt modelId="{F7E222F4-C766-4010-93A0-7F5C3ECC40EC}" type="pres">
      <dgm:prSet presAssocID="{BA791450-8D1E-4A6F-B71D-2984D9E245C4}" presName="sibTrans" presStyleCnt="0"/>
      <dgm:spPr/>
    </dgm:pt>
    <dgm:pt modelId="{87D36025-EDF2-4358-A23A-5EE20443630A}" type="pres">
      <dgm:prSet presAssocID="{4D7D34C7-9466-4514-BF51-7396C17436B5}" presName="compNode" presStyleCnt="0"/>
      <dgm:spPr/>
    </dgm:pt>
    <dgm:pt modelId="{E7329DE9-6CBC-4222-BA02-41C8593CFC1E}" type="pres">
      <dgm:prSet presAssocID="{4D7D34C7-9466-4514-BF51-7396C17436B5}" presName="bgRect" presStyleLbl="bgShp" presStyleIdx="1" presStyleCnt="3"/>
      <dgm:spPr/>
    </dgm:pt>
    <dgm:pt modelId="{1E7A56FE-768E-48F9-ABA8-AAF197C8B2AB}" type="pres">
      <dgm:prSet presAssocID="{4D7D34C7-9466-4514-BF51-7396C17436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A63FC64D-8217-4E60-AC79-C557D2F90AF3}" type="pres">
      <dgm:prSet presAssocID="{4D7D34C7-9466-4514-BF51-7396C17436B5}" presName="spaceRect" presStyleCnt="0"/>
      <dgm:spPr/>
    </dgm:pt>
    <dgm:pt modelId="{24D6C1C7-45DC-4D9D-8D3C-EF806EEEC836}" type="pres">
      <dgm:prSet presAssocID="{4D7D34C7-9466-4514-BF51-7396C17436B5}" presName="parTx" presStyleLbl="revTx" presStyleIdx="1" presStyleCnt="3">
        <dgm:presLayoutVars>
          <dgm:chMax val="0"/>
          <dgm:chPref val="0"/>
        </dgm:presLayoutVars>
      </dgm:prSet>
      <dgm:spPr/>
    </dgm:pt>
    <dgm:pt modelId="{950A0348-0898-470C-8DF1-782CE8070D06}" type="pres">
      <dgm:prSet presAssocID="{483498F9-A0C2-4668-85AB-D8E6E254F73B}" presName="sibTrans" presStyleCnt="0"/>
      <dgm:spPr/>
    </dgm:pt>
    <dgm:pt modelId="{02DBEA77-C4FA-4163-88D1-D6B72205D221}" type="pres">
      <dgm:prSet presAssocID="{8E185869-F0D4-43E2-B08A-2F3E83EE98F3}" presName="compNode" presStyleCnt="0"/>
      <dgm:spPr/>
    </dgm:pt>
    <dgm:pt modelId="{625AEBC4-C6DD-430A-8F95-BBF226EF4AB3}" type="pres">
      <dgm:prSet presAssocID="{8E185869-F0D4-43E2-B08A-2F3E83EE98F3}" presName="bgRect" presStyleLbl="bgShp" presStyleIdx="2" presStyleCnt="3"/>
      <dgm:spPr/>
    </dgm:pt>
    <dgm:pt modelId="{9EC1BAA1-CEB2-4B9D-A637-07137D038F05}" type="pres">
      <dgm:prSet presAssocID="{8E185869-F0D4-43E2-B08A-2F3E83EE98F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0E4092B3-0527-4E96-B2A5-2B7CA6F4A4FC}" type="pres">
      <dgm:prSet presAssocID="{8E185869-F0D4-43E2-B08A-2F3E83EE98F3}" presName="spaceRect" presStyleCnt="0"/>
      <dgm:spPr/>
    </dgm:pt>
    <dgm:pt modelId="{DEB2A193-A1DC-4B26-848A-CC858F8E32AC}" type="pres">
      <dgm:prSet presAssocID="{8E185869-F0D4-43E2-B08A-2F3E83EE98F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FD7AD83B-7876-49C4-96DE-C0E479028947}" type="presOf" srcId="{41CDB9B8-E81E-41E7-AE89-8F6EDFC88D92}" destId="{8ABDDEF2-D3EE-48F5-810E-D8B8D64CB1D1}" srcOrd="0" destOrd="0" presId="urn:microsoft.com/office/officeart/2018/2/layout/IconVerticalSolid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15E4859A-6FE7-4F93-9F13-B5B64ACFADF4}" type="presOf" srcId="{7B62DEA7-9DCD-4B2E-9DC5-BE121C266AFD}" destId="{C54DDAD1-57E2-410C-AC1B-2D57D298F048}" srcOrd="0" destOrd="0" presId="urn:microsoft.com/office/officeart/2018/2/layout/IconVerticalSolidList"/>
    <dgm:cxn modelId="{F9FCBEAA-6B8B-4272-96AC-743648D41B7F}" type="presOf" srcId="{4D7D34C7-9466-4514-BF51-7396C17436B5}" destId="{24D6C1C7-45DC-4D9D-8D3C-EF806EEEC836}" srcOrd="0" destOrd="0" presId="urn:microsoft.com/office/officeart/2018/2/layout/IconVerticalSolidList"/>
    <dgm:cxn modelId="{111667AB-D41A-4BAE-93F5-9664017E161D}" type="presOf" srcId="{8E185869-F0D4-43E2-B08A-2F3E83EE98F3}" destId="{DEB2A193-A1DC-4B26-848A-CC858F8E32AC}" srcOrd="0" destOrd="0" presId="urn:microsoft.com/office/officeart/2018/2/layout/IconVerticalSolidList"/>
    <dgm:cxn modelId="{FF46BE6D-2690-405B-A4B2-83A12542E6CE}" type="presParOf" srcId="{C54DDAD1-57E2-410C-AC1B-2D57D298F048}" destId="{9980D35F-2118-4C83-9732-EF5CBBCA6FCA}" srcOrd="0" destOrd="0" presId="urn:microsoft.com/office/officeart/2018/2/layout/IconVerticalSolidList"/>
    <dgm:cxn modelId="{E67405C6-58A6-4BD1-87AC-010D9EF340BF}" type="presParOf" srcId="{9980D35F-2118-4C83-9732-EF5CBBCA6FCA}" destId="{DFE25A03-8A30-40B2-A251-4BE180558007}" srcOrd="0" destOrd="0" presId="urn:microsoft.com/office/officeart/2018/2/layout/IconVerticalSolidList"/>
    <dgm:cxn modelId="{244E9B3D-250F-4D1D-9284-2349C5E4EF7F}" type="presParOf" srcId="{9980D35F-2118-4C83-9732-EF5CBBCA6FCA}" destId="{6B154ADC-7C71-49D8-B272-61A29620255E}" srcOrd="1" destOrd="0" presId="urn:microsoft.com/office/officeart/2018/2/layout/IconVerticalSolidList"/>
    <dgm:cxn modelId="{FF0506F1-1B9E-47E3-AF0A-DDBF9B31D0EE}" type="presParOf" srcId="{9980D35F-2118-4C83-9732-EF5CBBCA6FCA}" destId="{C94C9083-F19A-454E-BE10-DDDCEFD0B4A0}" srcOrd="2" destOrd="0" presId="urn:microsoft.com/office/officeart/2018/2/layout/IconVerticalSolidList"/>
    <dgm:cxn modelId="{C7239360-C14C-4642-B728-CA1056795C7D}" type="presParOf" srcId="{9980D35F-2118-4C83-9732-EF5CBBCA6FCA}" destId="{8ABDDEF2-D3EE-48F5-810E-D8B8D64CB1D1}" srcOrd="3" destOrd="0" presId="urn:microsoft.com/office/officeart/2018/2/layout/IconVerticalSolidList"/>
    <dgm:cxn modelId="{6F3279CE-8917-4EF1-A234-27FC6C39FDF6}" type="presParOf" srcId="{C54DDAD1-57E2-410C-AC1B-2D57D298F048}" destId="{F7E222F4-C766-4010-93A0-7F5C3ECC40EC}" srcOrd="1" destOrd="0" presId="urn:microsoft.com/office/officeart/2018/2/layout/IconVerticalSolidList"/>
    <dgm:cxn modelId="{37DAB135-C11D-43AA-B6D6-3BCCFB0C64EF}" type="presParOf" srcId="{C54DDAD1-57E2-410C-AC1B-2D57D298F048}" destId="{87D36025-EDF2-4358-A23A-5EE20443630A}" srcOrd="2" destOrd="0" presId="urn:microsoft.com/office/officeart/2018/2/layout/IconVerticalSolidList"/>
    <dgm:cxn modelId="{87BC9BD5-3469-4707-96C3-150ED01591D8}" type="presParOf" srcId="{87D36025-EDF2-4358-A23A-5EE20443630A}" destId="{E7329DE9-6CBC-4222-BA02-41C8593CFC1E}" srcOrd="0" destOrd="0" presId="urn:microsoft.com/office/officeart/2018/2/layout/IconVerticalSolidList"/>
    <dgm:cxn modelId="{5C091AE1-02CD-4182-B483-D3F3220B80F1}" type="presParOf" srcId="{87D36025-EDF2-4358-A23A-5EE20443630A}" destId="{1E7A56FE-768E-48F9-ABA8-AAF197C8B2AB}" srcOrd="1" destOrd="0" presId="urn:microsoft.com/office/officeart/2018/2/layout/IconVerticalSolidList"/>
    <dgm:cxn modelId="{9652C9A7-CAA5-4654-8165-06B5CEA6D2D3}" type="presParOf" srcId="{87D36025-EDF2-4358-A23A-5EE20443630A}" destId="{A63FC64D-8217-4E60-AC79-C557D2F90AF3}" srcOrd="2" destOrd="0" presId="urn:microsoft.com/office/officeart/2018/2/layout/IconVerticalSolidList"/>
    <dgm:cxn modelId="{C508AD7D-D52C-49D0-AC01-018F430387B6}" type="presParOf" srcId="{87D36025-EDF2-4358-A23A-5EE20443630A}" destId="{24D6C1C7-45DC-4D9D-8D3C-EF806EEEC836}" srcOrd="3" destOrd="0" presId="urn:microsoft.com/office/officeart/2018/2/layout/IconVerticalSolidList"/>
    <dgm:cxn modelId="{AAC131DC-5FF1-46BB-9F2B-AB5E92C6621C}" type="presParOf" srcId="{C54DDAD1-57E2-410C-AC1B-2D57D298F048}" destId="{950A0348-0898-470C-8DF1-782CE8070D06}" srcOrd="3" destOrd="0" presId="urn:microsoft.com/office/officeart/2018/2/layout/IconVerticalSolidList"/>
    <dgm:cxn modelId="{7B6FC3DD-B1BB-47D6-AB8F-BF484D592FC7}" type="presParOf" srcId="{C54DDAD1-57E2-410C-AC1B-2D57D298F048}" destId="{02DBEA77-C4FA-4163-88D1-D6B72205D221}" srcOrd="4" destOrd="0" presId="urn:microsoft.com/office/officeart/2018/2/layout/IconVerticalSolidList"/>
    <dgm:cxn modelId="{34E7FC5C-21A3-4CEB-B75F-1CB6D391A346}" type="presParOf" srcId="{02DBEA77-C4FA-4163-88D1-D6B72205D221}" destId="{625AEBC4-C6DD-430A-8F95-BBF226EF4AB3}" srcOrd="0" destOrd="0" presId="urn:microsoft.com/office/officeart/2018/2/layout/IconVerticalSolidList"/>
    <dgm:cxn modelId="{426A1151-6796-4DFD-B229-4EDCBA3357E5}" type="presParOf" srcId="{02DBEA77-C4FA-4163-88D1-D6B72205D221}" destId="{9EC1BAA1-CEB2-4B9D-A637-07137D038F05}" srcOrd="1" destOrd="0" presId="urn:microsoft.com/office/officeart/2018/2/layout/IconVerticalSolidList"/>
    <dgm:cxn modelId="{3B98EEC3-0427-4C71-B4DB-84ED1B805665}" type="presParOf" srcId="{02DBEA77-C4FA-4163-88D1-D6B72205D221}" destId="{0E4092B3-0527-4E96-B2A5-2B7CA6F4A4FC}" srcOrd="2" destOrd="0" presId="urn:microsoft.com/office/officeart/2018/2/layout/IconVerticalSolidList"/>
    <dgm:cxn modelId="{D4B1EBBD-185E-4D68-A0AA-3E0148E57A22}" type="presParOf" srcId="{02DBEA77-C4FA-4163-88D1-D6B72205D221}" destId="{DEB2A193-A1DC-4B26-848A-CC858F8E32A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6/7/layout/LinearArrowProcessNumbered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AC263CB-8256-4B03-92FE-1622698FB3E9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Motivation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4000"/>
        </a:p>
      </dgm:t>
    </dgm:pt>
    <dgm:pt modelId="{808B76D0-8EC7-469A-93AC-7A6017188A9D}" type="sibTrans" cxnId="{C5E94186-9CB6-4C42-92B3-C546CC53A7B9}">
      <dgm:prSet phldrT="1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>
              <a:solidFill>
                <a:schemeClr val="bg2"/>
              </a:solidFill>
            </a:rPr>
            <a:t>1</a:t>
          </a:r>
          <a:endParaRPr lang="en-US" dirty="0">
            <a:solidFill>
              <a:schemeClr val="bg2"/>
            </a:solidFill>
          </a:endParaRPr>
        </a:p>
      </dgm:t>
    </dgm:pt>
    <dgm:pt modelId="{4E8D2E69-0173-4BD3-B96A-7A9C5DD12B47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 err="1"/>
            <a:t>Beispiel</a:t>
          </a:r>
          <a:endParaRPr lang="en-US" sz="1400" dirty="0"/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4000"/>
        </a:p>
      </dgm:t>
    </dgm:pt>
    <dgm:pt modelId="{FEF1E80E-8A9E-4B0A-817C-2A4CFDCF3FB2}" type="sibTrans" cxnId="{0F866C41-EB5F-47BD-A2CD-A58671F15B67}">
      <dgm:prSet phldrT="2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>
              <a:solidFill>
                <a:schemeClr val="bg2"/>
              </a:solidFill>
            </a:rPr>
            <a:t>2</a:t>
          </a:r>
          <a:endParaRPr lang="en-US" dirty="0">
            <a:solidFill>
              <a:schemeClr val="bg2"/>
            </a:solidFill>
          </a:endParaRPr>
        </a:p>
      </dgm:t>
    </dgm:pt>
    <dgm:pt modelId="{93A6A030-ABAB-4EFA-B539-0FDB3E07C1EF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UML &amp; Workshop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4000"/>
        </a:p>
      </dgm:t>
    </dgm:pt>
    <dgm:pt modelId="{BFE0749E-E343-4A6F-BD09-2810EE6B4BD7}" type="sibTrans" cxnId="{4B40C8DC-6B57-4F5B-8440-7241C649700B}">
      <dgm:prSet phldrT="3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>
              <a:solidFill>
                <a:schemeClr val="bg2"/>
              </a:solidFill>
            </a:rPr>
            <a:t>3</a:t>
          </a:r>
          <a:endParaRPr lang="en-US" dirty="0">
            <a:solidFill>
              <a:schemeClr val="bg2"/>
            </a:solidFill>
          </a:endParaRPr>
        </a:p>
      </dgm:t>
    </dgm:pt>
    <dgm:pt modelId="{3C40F323-2A26-1146-9131-B2D8B599E05D}" type="pres">
      <dgm:prSet presAssocID="{D4503D04-C97E-4622-AE07-D0307CB3B4CA}" presName="linearFlow" presStyleCnt="0">
        <dgm:presLayoutVars>
          <dgm:dir/>
          <dgm:animLvl val="lvl"/>
          <dgm:resizeHandles val="exact"/>
        </dgm:presLayoutVars>
      </dgm:prSet>
      <dgm:spPr/>
    </dgm:pt>
    <dgm:pt modelId="{296CA727-22E4-1143-B024-CE111CF4A770}" type="pres">
      <dgm:prSet presAssocID="{AAC263CB-8256-4B03-92FE-1622698FB3E9}" presName="compositeNode" presStyleCnt="0"/>
      <dgm:spPr/>
    </dgm:pt>
    <dgm:pt modelId="{321FD1E3-6BBE-294B-B4C0-6DC5A435E948}" type="pres">
      <dgm:prSet presAssocID="{AAC263CB-8256-4B03-92FE-1622698FB3E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0577C9B-C730-EA49-B58D-C5D075366A14}" type="pres">
      <dgm:prSet presAssocID="{AAC263CB-8256-4B03-92FE-1622698FB3E9}" presName="parSh" presStyleCnt="0"/>
      <dgm:spPr/>
    </dgm:pt>
    <dgm:pt modelId="{8B390F72-5471-DD42-9CE3-6F37BDA74B87}" type="pres">
      <dgm:prSet presAssocID="{AAC263CB-8256-4B03-92FE-1622698FB3E9}" presName="lineNode" presStyleLbl="alignAccFollowNode1" presStyleIdx="0" presStyleCnt="9"/>
      <dgm:spPr/>
    </dgm:pt>
    <dgm:pt modelId="{B510E1DB-3720-2045-A15B-D53248B697B7}" type="pres">
      <dgm:prSet presAssocID="{AAC263CB-8256-4B03-92FE-1622698FB3E9}" presName="lineArrowNode" presStyleLbl="alignAccFollowNode1" presStyleIdx="1" presStyleCnt="9"/>
      <dgm:spPr/>
    </dgm:pt>
    <dgm:pt modelId="{CE8B700A-AC6F-0E47-AEFA-DA760C3E6A6D}" type="pres">
      <dgm:prSet presAssocID="{808B76D0-8EC7-469A-93AC-7A6017188A9D}" presName="sibTransNodeCircle" presStyleLbl="alignNode1" presStyleIdx="0" presStyleCnt="3">
        <dgm:presLayoutVars>
          <dgm:chMax val="0"/>
          <dgm:bulletEnabled/>
        </dgm:presLayoutVars>
      </dgm:prSet>
      <dgm:spPr/>
    </dgm:pt>
    <dgm:pt modelId="{FCC40D6F-EEB6-3446-88E1-B053AA67D0BA}" type="pres">
      <dgm:prSet presAssocID="{808B76D0-8EC7-469A-93AC-7A6017188A9D}" presName="spacerBetweenCircleAndCallout" presStyleCnt="0">
        <dgm:presLayoutVars/>
      </dgm:prSet>
      <dgm:spPr/>
    </dgm:pt>
    <dgm:pt modelId="{12DC819D-BB19-CE49-AFEB-155922B01406}" type="pres">
      <dgm:prSet presAssocID="{AAC263CB-8256-4B03-92FE-1622698FB3E9}" presName="nodeText" presStyleLbl="alignAccFollowNode1" presStyleIdx="2" presStyleCnt="9">
        <dgm:presLayoutVars>
          <dgm:bulletEnabled val="1"/>
        </dgm:presLayoutVars>
      </dgm:prSet>
      <dgm:spPr/>
    </dgm:pt>
    <dgm:pt modelId="{C23696F0-ABD6-D744-AF78-0E1E04C15B58}" type="pres">
      <dgm:prSet presAssocID="{808B76D0-8EC7-469A-93AC-7A6017188A9D}" presName="sibTransComposite" presStyleCnt="0"/>
      <dgm:spPr/>
    </dgm:pt>
    <dgm:pt modelId="{EC700B7C-22AD-A448-932D-B2D74EB83739}" type="pres">
      <dgm:prSet presAssocID="{4E8D2E69-0173-4BD3-B96A-7A9C5DD12B47}" presName="compositeNode" presStyleCnt="0"/>
      <dgm:spPr/>
    </dgm:pt>
    <dgm:pt modelId="{DA09631C-A7BE-7B4B-B67A-731744F53514}" type="pres">
      <dgm:prSet presAssocID="{4E8D2E69-0173-4BD3-B96A-7A9C5DD12B4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25962D1-06AA-2647-AF55-6B9872C540C1}" type="pres">
      <dgm:prSet presAssocID="{4E8D2E69-0173-4BD3-B96A-7A9C5DD12B47}" presName="parSh" presStyleCnt="0"/>
      <dgm:spPr/>
    </dgm:pt>
    <dgm:pt modelId="{4A0B88BF-91DC-214E-A662-99F2E5E1AA6F}" type="pres">
      <dgm:prSet presAssocID="{4E8D2E69-0173-4BD3-B96A-7A9C5DD12B47}" presName="lineNode" presStyleLbl="alignAccFollowNode1" presStyleIdx="3" presStyleCnt="9"/>
      <dgm:spPr/>
    </dgm:pt>
    <dgm:pt modelId="{C1172316-FFE1-2D41-82E9-8EB0F5EACF76}" type="pres">
      <dgm:prSet presAssocID="{4E8D2E69-0173-4BD3-B96A-7A9C5DD12B47}" presName="lineArrowNode" presStyleLbl="alignAccFollowNode1" presStyleIdx="4" presStyleCnt="9"/>
      <dgm:spPr/>
    </dgm:pt>
    <dgm:pt modelId="{D40ADF37-3E5B-2D42-9470-8264667346F7}" type="pres">
      <dgm:prSet presAssocID="{FEF1E80E-8A9E-4B0A-817C-2A4CFDCF3FB2}" presName="sibTransNodeCircle" presStyleLbl="alignNode1" presStyleIdx="1" presStyleCnt="3">
        <dgm:presLayoutVars>
          <dgm:chMax val="0"/>
          <dgm:bulletEnabled/>
        </dgm:presLayoutVars>
      </dgm:prSet>
      <dgm:spPr/>
    </dgm:pt>
    <dgm:pt modelId="{9A2130FA-E71D-2149-B6B5-729705DA753F}" type="pres">
      <dgm:prSet presAssocID="{FEF1E80E-8A9E-4B0A-817C-2A4CFDCF3FB2}" presName="spacerBetweenCircleAndCallout" presStyleCnt="0">
        <dgm:presLayoutVars/>
      </dgm:prSet>
      <dgm:spPr/>
    </dgm:pt>
    <dgm:pt modelId="{EA4D4141-C1BF-E74E-8ECF-933FF6EE68D4}" type="pres">
      <dgm:prSet presAssocID="{4E8D2E69-0173-4BD3-B96A-7A9C5DD12B47}" presName="nodeText" presStyleLbl="alignAccFollowNode1" presStyleIdx="5" presStyleCnt="9">
        <dgm:presLayoutVars>
          <dgm:bulletEnabled val="1"/>
        </dgm:presLayoutVars>
      </dgm:prSet>
      <dgm:spPr/>
    </dgm:pt>
    <dgm:pt modelId="{80422F12-2F31-1041-9626-1A4A27C2D252}" type="pres">
      <dgm:prSet presAssocID="{FEF1E80E-8A9E-4B0A-817C-2A4CFDCF3FB2}" presName="sibTransComposite" presStyleCnt="0"/>
      <dgm:spPr/>
    </dgm:pt>
    <dgm:pt modelId="{B400E8F3-1394-C54D-A864-8B6685A025A9}" type="pres">
      <dgm:prSet presAssocID="{93A6A030-ABAB-4EFA-B539-0FDB3E07C1EF}" presName="compositeNode" presStyleCnt="0"/>
      <dgm:spPr/>
    </dgm:pt>
    <dgm:pt modelId="{0257A0F1-83E2-5242-BBAF-4082D66272A5}" type="pres">
      <dgm:prSet presAssocID="{93A6A030-ABAB-4EFA-B539-0FDB3E07C1E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F89A7B0-A25A-A34E-9E43-6769278A1274}" type="pres">
      <dgm:prSet presAssocID="{93A6A030-ABAB-4EFA-B539-0FDB3E07C1EF}" presName="parSh" presStyleCnt="0"/>
      <dgm:spPr/>
    </dgm:pt>
    <dgm:pt modelId="{EBC17C66-42F5-8741-9366-67B899EB8470}" type="pres">
      <dgm:prSet presAssocID="{93A6A030-ABAB-4EFA-B539-0FDB3E07C1EF}" presName="lineNode" presStyleLbl="alignAccFollowNode1" presStyleIdx="6" presStyleCnt="9"/>
      <dgm:spPr/>
    </dgm:pt>
    <dgm:pt modelId="{35A0AD7D-4761-5A4E-8421-A0D0A060E3A2}" type="pres">
      <dgm:prSet presAssocID="{93A6A030-ABAB-4EFA-B539-0FDB3E07C1EF}" presName="lineArrowNode" presStyleLbl="alignAccFollowNode1" presStyleIdx="7" presStyleCnt="9"/>
      <dgm:spPr/>
    </dgm:pt>
    <dgm:pt modelId="{2E09C126-5366-AA41-9BAD-31AD467B40A9}" type="pres">
      <dgm:prSet presAssocID="{BFE0749E-E343-4A6F-BD09-2810EE6B4BD7}" presName="sibTransNodeCircle" presStyleLbl="alignNode1" presStyleIdx="2" presStyleCnt="3">
        <dgm:presLayoutVars>
          <dgm:chMax val="0"/>
          <dgm:bulletEnabled/>
        </dgm:presLayoutVars>
      </dgm:prSet>
      <dgm:spPr/>
    </dgm:pt>
    <dgm:pt modelId="{7D99A2E4-B1CC-5046-9048-90027FA547BE}" type="pres">
      <dgm:prSet presAssocID="{BFE0749E-E343-4A6F-BD09-2810EE6B4BD7}" presName="spacerBetweenCircleAndCallout" presStyleCnt="0">
        <dgm:presLayoutVars/>
      </dgm:prSet>
      <dgm:spPr/>
    </dgm:pt>
    <dgm:pt modelId="{2CCAA94D-0D9E-CB40-97A3-00A05F4F0DC2}" type="pres">
      <dgm:prSet presAssocID="{93A6A030-ABAB-4EFA-B539-0FDB3E07C1EF}" presName="nodeText" presStyleLbl="alignAccFollowNode1" presStyleIdx="8" presStyleCnt="9">
        <dgm:presLayoutVars>
          <dgm:bulletEnabled val="1"/>
        </dgm:presLayoutVars>
      </dgm:prSet>
      <dgm:spPr/>
    </dgm:pt>
  </dgm:ptLst>
  <dgm:cxnLst>
    <dgm:cxn modelId="{62985F13-79FA-BC4A-8783-3DAA0F1FAA2F}" type="presOf" srcId="{93A6A030-ABAB-4EFA-B539-0FDB3E07C1EF}" destId="{2CCAA94D-0D9E-CB40-97A3-00A05F4F0DC2}" srcOrd="0" destOrd="0" presId="urn:microsoft.com/office/officeart/2016/7/layout/LinearArrowProcessNumbered"/>
    <dgm:cxn modelId="{99426D2B-C3FB-C846-9D4D-6EE116D49815}" type="presOf" srcId="{BFE0749E-E343-4A6F-BD09-2810EE6B4BD7}" destId="{2E09C126-5366-AA41-9BAD-31AD467B40A9}" srcOrd="0" destOrd="0" presId="urn:microsoft.com/office/officeart/2016/7/layout/LinearArrowProcessNumbered"/>
    <dgm:cxn modelId="{D9F8793A-7523-F649-AD1E-5DFCA97DCCFA}" type="presOf" srcId="{FEF1E80E-8A9E-4B0A-817C-2A4CFDCF3FB2}" destId="{D40ADF37-3E5B-2D42-9470-8264667346F7}" srcOrd="0" destOrd="0" presId="urn:microsoft.com/office/officeart/2016/7/layout/LinearArrowProcessNumbered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9640184F-42CF-0441-8D18-50F45B342AD6}" type="presOf" srcId="{808B76D0-8EC7-469A-93AC-7A6017188A9D}" destId="{CE8B700A-AC6F-0E47-AEFA-DA760C3E6A6D}" srcOrd="0" destOrd="0" presId="urn:microsoft.com/office/officeart/2016/7/layout/LinearArrowProcessNumbered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42720694-3F25-164D-8BA7-13098CD1C309}" type="presOf" srcId="{4E8D2E69-0173-4BD3-B96A-7A9C5DD12B47}" destId="{EA4D4141-C1BF-E74E-8ECF-933FF6EE68D4}" srcOrd="0" destOrd="0" presId="urn:microsoft.com/office/officeart/2016/7/layout/LinearArrowProcessNumbered"/>
    <dgm:cxn modelId="{1DBFCA9C-22A6-CF4B-A1DC-84F892D316C2}" type="presOf" srcId="{AAC263CB-8256-4B03-92FE-1622698FB3E9}" destId="{12DC819D-BB19-CE49-AFEB-155922B01406}" srcOrd="0" destOrd="0" presId="urn:microsoft.com/office/officeart/2016/7/layout/LinearArrowProcessNumbered"/>
    <dgm:cxn modelId="{429BBAB5-E6F3-574F-AC79-1CB7EF13C8D7}" type="presOf" srcId="{D4503D04-C97E-4622-AE07-D0307CB3B4CA}" destId="{3C40F323-2A26-1146-9131-B2D8B599E05D}" srcOrd="0" destOrd="0" presId="urn:microsoft.com/office/officeart/2016/7/layout/LinearArrowProcessNumbered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AF33346B-FE09-2E43-B098-7822C74FDC14}" type="presParOf" srcId="{3C40F323-2A26-1146-9131-B2D8B599E05D}" destId="{296CA727-22E4-1143-B024-CE111CF4A770}" srcOrd="0" destOrd="0" presId="urn:microsoft.com/office/officeart/2016/7/layout/LinearArrowProcessNumbered"/>
    <dgm:cxn modelId="{06A584FA-9EF5-5348-A462-AB4A83E01DCB}" type="presParOf" srcId="{296CA727-22E4-1143-B024-CE111CF4A770}" destId="{321FD1E3-6BBE-294B-B4C0-6DC5A435E948}" srcOrd="0" destOrd="0" presId="urn:microsoft.com/office/officeart/2016/7/layout/LinearArrowProcessNumbered"/>
    <dgm:cxn modelId="{3DCC91DD-666F-FD47-97D0-0373CDD777BB}" type="presParOf" srcId="{296CA727-22E4-1143-B024-CE111CF4A770}" destId="{70577C9B-C730-EA49-B58D-C5D075366A14}" srcOrd="1" destOrd="0" presId="urn:microsoft.com/office/officeart/2016/7/layout/LinearArrowProcessNumbered"/>
    <dgm:cxn modelId="{4F7E7384-CB47-7A4B-A7DC-54496DEF3BF2}" type="presParOf" srcId="{70577C9B-C730-EA49-B58D-C5D075366A14}" destId="{8B390F72-5471-DD42-9CE3-6F37BDA74B87}" srcOrd="0" destOrd="0" presId="urn:microsoft.com/office/officeart/2016/7/layout/LinearArrowProcessNumbered"/>
    <dgm:cxn modelId="{EA7A12D7-4D88-1B45-AA6B-10A5D6721337}" type="presParOf" srcId="{70577C9B-C730-EA49-B58D-C5D075366A14}" destId="{B510E1DB-3720-2045-A15B-D53248B697B7}" srcOrd="1" destOrd="0" presId="urn:microsoft.com/office/officeart/2016/7/layout/LinearArrowProcessNumbered"/>
    <dgm:cxn modelId="{AB2F9F3E-06CC-A242-A5D9-205452070D3C}" type="presParOf" srcId="{70577C9B-C730-EA49-B58D-C5D075366A14}" destId="{CE8B700A-AC6F-0E47-AEFA-DA760C3E6A6D}" srcOrd="2" destOrd="0" presId="urn:microsoft.com/office/officeart/2016/7/layout/LinearArrowProcessNumbered"/>
    <dgm:cxn modelId="{5972EA4C-C3BE-4C46-B56F-882865FC2AAB}" type="presParOf" srcId="{70577C9B-C730-EA49-B58D-C5D075366A14}" destId="{FCC40D6F-EEB6-3446-88E1-B053AA67D0BA}" srcOrd="3" destOrd="0" presId="urn:microsoft.com/office/officeart/2016/7/layout/LinearArrowProcessNumbered"/>
    <dgm:cxn modelId="{AB1C3499-BBA5-2244-94C6-0DC933F2D4D2}" type="presParOf" srcId="{296CA727-22E4-1143-B024-CE111CF4A770}" destId="{12DC819D-BB19-CE49-AFEB-155922B01406}" srcOrd="2" destOrd="0" presId="urn:microsoft.com/office/officeart/2016/7/layout/LinearArrowProcessNumbered"/>
    <dgm:cxn modelId="{08F0ADDE-2970-8B4F-941B-7A991543CDC5}" type="presParOf" srcId="{3C40F323-2A26-1146-9131-B2D8B599E05D}" destId="{C23696F0-ABD6-D744-AF78-0E1E04C15B58}" srcOrd="1" destOrd="0" presId="urn:microsoft.com/office/officeart/2016/7/layout/LinearArrowProcessNumbered"/>
    <dgm:cxn modelId="{CAF410FE-C712-5841-935C-7618E7C200C3}" type="presParOf" srcId="{3C40F323-2A26-1146-9131-B2D8B599E05D}" destId="{EC700B7C-22AD-A448-932D-B2D74EB83739}" srcOrd="2" destOrd="0" presId="urn:microsoft.com/office/officeart/2016/7/layout/LinearArrowProcessNumbered"/>
    <dgm:cxn modelId="{F0045999-1782-9846-A60D-3738A61DEE2D}" type="presParOf" srcId="{EC700B7C-22AD-A448-932D-B2D74EB83739}" destId="{DA09631C-A7BE-7B4B-B67A-731744F53514}" srcOrd="0" destOrd="0" presId="urn:microsoft.com/office/officeart/2016/7/layout/LinearArrowProcessNumbered"/>
    <dgm:cxn modelId="{37EB15ED-5F22-C849-B69C-A92D19754292}" type="presParOf" srcId="{EC700B7C-22AD-A448-932D-B2D74EB83739}" destId="{325962D1-06AA-2647-AF55-6B9872C540C1}" srcOrd="1" destOrd="0" presId="urn:microsoft.com/office/officeart/2016/7/layout/LinearArrowProcessNumbered"/>
    <dgm:cxn modelId="{EA52BA3B-55B6-F04E-B877-AAFA290DD2A0}" type="presParOf" srcId="{325962D1-06AA-2647-AF55-6B9872C540C1}" destId="{4A0B88BF-91DC-214E-A662-99F2E5E1AA6F}" srcOrd="0" destOrd="0" presId="urn:microsoft.com/office/officeart/2016/7/layout/LinearArrowProcessNumbered"/>
    <dgm:cxn modelId="{BADAD535-4998-854F-95AB-8065F883495C}" type="presParOf" srcId="{325962D1-06AA-2647-AF55-6B9872C540C1}" destId="{C1172316-FFE1-2D41-82E9-8EB0F5EACF76}" srcOrd="1" destOrd="0" presId="urn:microsoft.com/office/officeart/2016/7/layout/LinearArrowProcessNumbered"/>
    <dgm:cxn modelId="{A31EA0B2-1FEC-E647-8CC7-E93E1A3BBEE4}" type="presParOf" srcId="{325962D1-06AA-2647-AF55-6B9872C540C1}" destId="{D40ADF37-3E5B-2D42-9470-8264667346F7}" srcOrd="2" destOrd="0" presId="urn:microsoft.com/office/officeart/2016/7/layout/LinearArrowProcessNumbered"/>
    <dgm:cxn modelId="{7C7AF049-07F5-3D48-B524-40B594521C0E}" type="presParOf" srcId="{325962D1-06AA-2647-AF55-6B9872C540C1}" destId="{9A2130FA-E71D-2149-B6B5-729705DA753F}" srcOrd="3" destOrd="0" presId="urn:microsoft.com/office/officeart/2016/7/layout/LinearArrowProcessNumbered"/>
    <dgm:cxn modelId="{2B704C1F-FB45-6846-8ACF-7DFD906A03FD}" type="presParOf" srcId="{EC700B7C-22AD-A448-932D-B2D74EB83739}" destId="{EA4D4141-C1BF-E74E-8ECF-933FF6EE68D4}" srcOrd="2" destOrd="0" presId="urn:microsoft.com/office/officeart/2016/7/layout/LinearArrowProcessNumbered"/>
    <dgm:cxn modelId="{1CBF126D-59DC-A749-87E9-89529DAC5CF9}" type="presParOf" srcId="{3C40F323-2A26-1146-9131-B2D8B599E05D}" destId="{80422F12-2F31-1041-9626-1A4A27C2D252}" srcOrd="3" destOrd="0" presId="urn:microsoft.com/office/officeart/2016/7/layout/LinearArrowProcessNumbered"/>
    <dgm:cxn modelId="{1CA31CC6-FF26-8C48-A4FC-D711E0756948}" type="presParOf" srcId="{3C40F323-2A26-1146-9131-B2D8B599E05D}" destId="{B400E8F3-1394-C54D-A864-8B6685A025A9}" srcOrd="4" destOrd="0" presId="urn:microsoft.com/office/officeart/2016/7/layout/LinearArrowProcessNumbered"/>
    <dgm:cxn modelId="{74717302-7DE9-224F-B1CD-76F865FDA5FE}" type="presParOf" srcId="{B400E8F3-1394-C54D-A864-8B6685A025A9}" destId="{0257A0F1-83E2-5242-BBAF-4082D66272A5}" srcOrd="0" destOrd="0" presId="urn:microsoft.com/office/officeart/2016/7/layout/LinearArrowProcessNumbered"/>
    <dgm:cxn modelId="{C5DD2B2A-FC1A-454B-B757-355679C5FDD8}" type="presParOf" srcId="{B400E8F3-1394-C54D-A864-8B6685A025A9}" destId="{7F89A7B0-A25A-A34E-9E43-6769278A1274}" srcOrd="1" destOrd="0" presId="urn:microsoft.com/office/officeart/2016/7/layout/LinearArrowProcessNumbered"/>
    <dgm:cxn modelId="{88930CF3-84F7-9843-BDE5-D5840E07F50F}" type="presParOf" srcId="{7F89A7B0-A25A-A34E-9E43-6769278A1274}" destId="{EBC17C66-42F5-8741-9366-67B899EB8470}" srcOrd="0" destOrd="0" presId="urn:microsoft.com/office/officeart/2016/7/layout/LinearArrowProcessNumbered"/>
    <dgm:cxn modelId="{3FCD1D2F-BBCE-A846-A46E-E40F1DC2FDC3}" type="presParOf" srcId="{7F89A7B0-A25A-A34E-9E43-6769278A1274}" destId="{35A0AD7D-4761-5A4E-8421-A0D0A060E3A2}" srcOrd="1" destOrd="0" presId="urn:microsoft.com/office/officeart/2016/7/layout/LinearArrowProcessNumbered"/>
    <dgm:cxn modelId="{8A7389E2-D319-C247-9F95-E95454110E5E}" type="presParOf" srcId="{7F89A7B0-A25A-A34E-9E43-6769278A1274}" destId="{2E09C126-5366-AA41-9BAD-31AD467B40A9}" srcOrd="2" destOrd="0" presId="urn:microsoft.com/office/officeart/2016/7/layout/LinearArrowProcessNumbered"/>
    <dgm:cxn modelId="{7937D3DA-C6FF-0645-9968-6895E17334D2}" type="presParOf" srcId="{7F89A7B0-A25A-A34E-9E43-6769278A1274}" destId="{7D99A2E4-B1CC-5046-9048-90027FA547BE}" srcOrd="3" destOrd="0" presId="urn:microsoft.com/office/officeart/2016/7/layout/LinearArrowProcessNumbered"/>
    <dgm:cxn modelId="{25E39B2A-D0CD-1C4C-BF9E-1BC8BDC7AAAC}" type="presParOf" srcId="{B400E8F3-1394-C54D-A864-8B6685A025A9}" destId="{2CCAA94D-0D9E-CB40-97A3-00A05F4F0DC2}" srcOrd="2" destOrd="0" presId="urn:microsoft.com/office/officeart/2016/7/layout/LinearArrowProcessNumbered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25A03-8A30-40B2-A251-4BE180558007}">
      <dsp:nvSpPr>
        <dsp:cNvPr id="0" name=""/>
        <dsp:cNvSpPr/>
      </dsp:nvSpPr>
      <dsp:spPr>
        <a:xfrm>
          <a:off x="0" y="437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54ADC-7C71-49D8-B272-61A29620255E}">
      <dsp:nvSpPr>
        <dsp:cNvPr id="0" name=""/>
        <dsp:cNvSpPr/>
      </dsp:nvSpPr>
      <dsp:spPr>
        <a:xfrm>
          <a:off x="309459" y="230613"/>
          <a:ext cx="562654" cy="562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DDEF2-D3EE-48F5-810E-D8B8D64CB1D1}">
      <dsp:nvSpPr>
        <dsp:cNvPr id="0" name=""/>
        <dsp:cNvSpPr/>
      </dsp:nvSpPr>
      <dsp:spPr>
        <a:xfrm>
          <a:off x="1181573" y="437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Designschwächen</a:t>
          </a:r>
          <a:r>
            <a:rPr lang="en-US" sz="2500" kern="1200" dirty="0"/>
            <a:t> </a:t>
          </a:r>
          <a:r>
            <a:rPr lang="en-US" sz="2500" kern="1200" dirty="0" err="1"/>
            <a:t>reduzieren</a:t>
          </a:r>
          <a:endParaRPr lang="en-US" sz="2500" kern="1200" dirty="0"/>
        </a:p>
      </dsp:txBody>
      <dsp:txXfrm>
        <a:off x="1181573" y="437"/>
        <a:ext cx="4995202" cy="1023007"/>
      </dsp:txXfrm>
    </dsp:sp>
    <dsp:sp modelId="{E7329DE9-6CBC-4222-BA02-41C8593CFC1E}">
      <dsp:nvSpPr>
        <dsp:cNvPr id="0" name=""/>
        <dsp:cNvSpPr/>
      </dsp:nvSpPr>
      <dsp:spPr>
        <a:xfrm>
          <a:off x="0" y="1279196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A56FE-768E-48F9-ABA8-AAF197C8B2AB}">
      <dsp:nvSpPr>
        <dsp:cNvPr id="0" name=""/>
        <dsp:cNvSpPr/>
      </dsp:nvSpPr>
      <dsp:spPr>
        <a:xfrm>
          <a:off x="309459" y="1509372"/>
          <a:ext cx="562654" cy="562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6C1C7-45DC-4D9D-8D3C-EF806EEEC836}">
      <dsp:nvSpPr>
        <dsp:cNvPr id="0" name=""/>
        <dsp:cNvSpPr/>
      </dsp:nvSpPr>
      <dsp:spPr>
        <a:xfrm>
          <a:off x="1181573" y="1279196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Bewährte</a:t>
          </a:r>
          <a:r>
            <a:rPr lang="en-US" sz="2500" kern="1200" dirty="0"/>
            <a:t> </a:t>
          </a:r>
          <a:r>
            <a:rPr lang="en-US" sz="2500" kern="1200" dirty="0" err="1"/>
            <a:t>Architektur</a:t>
          </a:r>
          <a:r>
            <a:rPr lang="en-US" sz="2500" kern="1200" dirty="0"/>
            <a:t> </a:t>
          </a:r>
          <a:r>
            <a:rPr lang="en-US" sz="2500" kern="1200" dirty="0" err="1"/>
            <a:t>anwenden</a:t>
          </a:r>
          <a:endParaRPr lang="en-US" sz="2500" kern="1200" dirty="0"/>
        </a:p>
      </dsp:txBody>
      <dsp:txXfrm>
        <a:off x="1181573" y="1279196"/>
        <a:ext cx="4995202" cy="1023007"/>
      </dsp:txXfrm>
    </dsp:sp>
    <dsp:sp modelId="{625AEBC4-C6DD-430A-8F95-BBF226EF4AB3}">
      <dsp:nvSpPr>
        <dsp:cNvPr id="0" name=""/>
        <dsp:cNvSpPr/>
      </dsp:nvSpPr>
      <dsp:spPr>
        <a:xfrm>
          <a:off x="0" y="2557955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1BAA1-CEB2-4B9D-A637-07137D038F05}">
      <dsp:nvSpPr>
        <dsp:cNvPr id="0" name=""/>
        <dsp:cNvSpPr/>
      </dsp:nvSpPr>
      <dsp:spPr>
        <a:xfrm>
          <a:off x="309459" y="2788132"/>
          <a:ext cx="562654" cy="562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2A193-A1DC-4B26-848A-CC858F8E32AC}">
      <dsp:nvSpPr>
        <dsp:cNvPr id="0" name=""/>
        <dsp:cNvSpPr/>
      </dsp:nvSpPr>
      <dsp:spPr>
        <a:xfrm>
          <a:off x="1181573" y="2557955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Auf </a:t>
          </a:r>
          <a:r>
            <a:rPr lang="en-US" sz="2500" kern="1200" dirty="0" err="1"/>
            <a:t>neue</a:t>
          </a:r>
          <a:r>
            <a:rPr lang="en-US" sz="2500" kern="1200" dirty="0"/>
            <a:t> </a:t>
          </a:r>
          <a:r>
            <a:rPr lang="en-US" sz="2500" kern="1200" dirty="0" err="1"/>
            <a:t>Anforderungen</a:t>
          </a:r>
          <a:r>
            <a:rPr lang="en-US" sz="2500" kern="1200" dirty="0"/>
            <a:t> </a:t>
          </a:r>
          <a:r>
            <a:rPr lang="en-US" sz="2500" kern="1200" dirty="0" err="1"/>
            <a:t>reagieren</a:t>
          </a:r>
          <a:endParaRPr lang="en-US" sz="2500" kern="1200" dirty="0"/>
        </a:p>
      </dsp:txBody>
      <dsp:txXfrm>
        <a:off x="1181573" y="2557955"/>
        <a:ext cx="4995202" cy="10230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90F72-5471-DD42-9CE3-6F37BDA74B87}">
      <dsp:nvSpPr>
        <dsp:cNvPr id="0" name=""/>
        <dsp:cNvSpPr/>
      </dsp:nvSpPr>
      <dsp:spPr>
        <a:xfrm>
          <a:off x="1031504" y="723664"/>
          <a:ext cx="822790" cy="7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10E1DB-3720-2045-A15B-D53248B697B7}">
      <dsp:nvSpPr>
        <dsp:cNvPr id="0" name=""/>
        <dsp:cNvSpPr/>
      </dsp:nvSpPr>
      <dsp:spPr>
        <a:xfrm>
          <a:off x="1903662" y="654586"/>
          <a:ext cx="94620" cy="177119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B700A-AC6F-0E47-AEFA-DA760C3E6A6D}">
      <dsp:nvSpPr>
        <dsp:cNvPr id="0" name=""/>
        <dsp:cNvSpPr/>
      </dsp:nvSpPr>
      <dsp:spPr>
        <a:xfrm>
          <a:off x="517500" y="312545"/>
          <a:ext cx="822310" cy="82231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>
              <a:solidFill>
                <a:schemeClr val="bg2"/>
              </a:solidFill>
            </a:rPr>
            <a:t>1</a:t>
          </a:r>
          <a:endParaRPr lang="en-US" sz="3900" kern="1200" dirty="0">
            <a:solidFill>
              <a:schemeClr val="bg2"/>
            </a:solidFill>
          </a:endParaRPr>
        </a:p>
      </dsp:txBody>
      <dsp:txXfrm>
        <a:off x="637925" y="432970"/>
        <a:ext cx="581460" cy="581460"/>
      </dsp:txXfrm>
    </dsp:sp>
    <dsp:sp modelId="{12DC819D-BB19-CE49-AFEB-155922B01406}">
      <dsp:nvSpPr>
        <dsp:cNvPr id="0" name=""/>
        <dsp:cNvSpPr/>
      </dsp:nvSpPr>
      <dsp:spPr>
        <a:xfrm>
          <a:off x="3016" y="1299893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Motivation</a:t>
          </a:r>
        </a:p>
      </dsp:txBody>
      <dsp:txXfrm>
        <a:off x="3016" y="1670149"/>
        <a:ext cx="1851278" cy="1595344"/>
      </dsp:txXfrm>
    </dsp:sp>
    <dsp:sp modelId="{4A0B88BF-91DC-214E-A662-99F2E5E1AA6F}">
      <dsp:nvSpPr>
        <dsp:cNvPr id="0" name=""/>
        <dsp:cNvSpPr/>
      </dsp:nvSpPr>
      <dsp:spPr>
        <a:xfrm>
          <a:off x="2059992" y="725063"/>
          <a:ext cx="1851278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72316-FFE1-2D41-82E9-8EB0F5EACF76}">
      <dsp:nvSpPr>
        <dsp:cNvPr id="0" name=""/>
        <dsp:cNvSpPr/>
      </dsp:nvSpPr>
      <dsp:spPr>
        <a:xfrm>
          <a:off x="3960639" y="655750"/>
          <a:ext cx="94620" cy="178327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0ADF37-3E5B-2D42-9470-8264667346F7}">
      <dsp:nvSpPr>
        <dsp:cNvPr id="0" name=""/>
        <dsp:cNvSpPr/>
      </dsp:nvSpPr>
      <dsp:spPr>
        <a:xfrm>
          <a:off x="2574476" y="313944"/>
          <a:ext cx="822310" cy="82231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>
              <a:solidFill>
                <a:schemeClr val="bg2"/>
              </a:solidFill>
            </a:rPr>
            <a:t>2</a:t>
          </a:r>
          <a:endParaRPr lang="en-US" sz="3900" kern="1200" dirty="0">
            <a:solidFill>
              <a:schemeClr val="bg2"/>
            </a:solidFill>
          </a:endParaRPr>
        </a:p>
      </dsp:txBody>
      <dsp:txXfrm>
        <a:off x="2694901" y="434369"/>
        <a:ext cx="581460" cy="581460"/>
      </dsp:txXfrm>
    </dsp:sp>
    <dsp:sp modelId="{EA4D4141-C1BF-E74E-8ECF-933FF6EE68D4}">
      <dsp:nvSpPr>
        <dsp:cNvPr id="0" name=""/>
        <dsp:cNvSpPr/>
      </dsp:nvSpPr>
      <dsp:spPr>
        <a:xfrm>
          <a:off x="2059992" y="1303254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Beispiel</a:t>
          </a:r>
          <a:endParaRPr lang="en-US" sz="1400" kern="1200" dirty="0"/>
        </a:p>
      </dsp:txBody>
      <dsp:txXfrm>
        <a:off x="2059992" y="1673510"/>
        <a:ext cx="1851278" cy="1595344"/>
      </dsp:txXfrm>
    </dsp:sp>
    <dsp:sp modelId="{EBC17C66-42F5-8741-9366-67B899EB8470}">
      <dsp:nvSpPr>
        <dsp:cNvPr id="0" name=""/>
        <dsp:cNvSpPr/>
      </dsp:nvSpPr>
      <dsp:spPr>
        <a:xfrm>
          <a:off x="4116969" y="725063"/>
          <a:ext cx="925639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09C126-5366-AA41-9BAD-31AD467B40A9}">
      <dsp:nvSpPr>
        <dsp:cNvPr id="0" name=""/>
        <dsp:cNvSpPr/>
      </dsp:nvSpPr>
      <dsp:spPr>
        <a:xfrm>
          <a:off x="4631453" y="313944"/>
          <a:ext cx="822310" cy="82231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>
              <a:solidFill>
                <a:schemeClr val="bg2"/>
              </a:solidFill>
            </a:rPr>
            <a:t>3</a:t>
          </a:r>
          <a:endParaRPr lang="en-US" sz="3900" kern="1200" dirty="0">
            <a:solidFill>
              <a:schemeClr val="bg2"/>
            </a:solidFill>
          </a:endParaRPr>
        </a:p>
      </dsp:txBody>
      <dsp:txXfrm>
        <a:off x="4751878" y="434369"/>
        <a:ext cx="581460" cy="581460"/>
      </dsp:txXfrm>
    </dsp:sp>
    <dsp:sp modelId="{2CCAA94D-0D9E-CB40-97A3-00A05F4F0DC2}">
      <dsp:nvSpPr>
        <dsp:cNvPr id="0" name=""/>
        <dsp:cNvSpPr/>
      </dsp:nvSpPr>
      <dsp:spPr>
        <a:xfrm>
          <a:off x="4116969" y="1303254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UML &amp; Workshop</a:t>
          </a:r>
        </a:p>
      </dsp:txBody>
      <dsp:txXfrm>
        <a:off x="4116969" y="1673510"/>
        <a:ext cx="1851278" cy="1595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313D2-C6F8-E649-857C-4C0C48C5DD12}" type="datetimeFigureOut">
              <a:rPr lang="de-DE" smtClean="0"/>
              <a:t>25.08.2019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7D23C4-1501-314D-98CF-DB7B0DC592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9090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405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525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526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6.jpe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18.jpeg"/><Relationship Id="rId10" Type="http://schemas.microsoft.com/office/2007/relationships/diagramDrawing" Target="../diagrams/drawing2.xml"/><Relationship Id="rId4" Type="http://schemas.openxmlformats.org/officeDocument/2006/relationships/image" Target="../media/image17.jpeg"/><Relationship Id="rId9" Type="http://schemas.openxmlformats.org/officeDocument/2006/relationships/diagramColors" Target="../diagrams/colors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vi.wiktionary.org/wiki/observer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e.wiktionary.org/wiki/observer" TargetMode="Externa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lblogdebatman.com/2013/04/batman-y-los-videojuegos-injustice-gods.html" TargetMode="Externa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onversamos.wordpress.com/2013/08/11/jedi-master-1-yoda/" TargetMode="External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tex.stackexchange.com/questions/132321/generate-analog-clock-with-numbered-face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askubuntu.com/questions/506665/how-do-you-get-a-full-digital-clock-on-the-ubuntu-desktop" TargetMode="External"/><Relationship Id="rId4" Type="http://schemas.openxmlformats.org/officeDocument/2006/relationships/image" Target="../media/image5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ronniej.sfuh.tk/%EC%9C%A0%EB%8B%88%ED%8B%B0%EC%97%90%EC%84%9C-%ED%83%80%EC%9D%B4%EB%A8%B8-timer-%EB%A7%8C%EB%93%A4%EA%B8%B0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cayusa/6051367657/" TargetMode="External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thletic game, sport, basketball&#10;&#10;Description automatically generated">
            <a:extLst>
              <a:ext uri="{FF2B5EF4-FFF2-40B4-BE49-F238E27FC236}">
                <a16:creationId xmlns:a16="http://schemas.microsoft.com/office/drawing/2014/main" id="{93D9C5D1-1F06-AB40-9C45-B54BF9E2E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809" y="1464468"/>
            <a:ext cx="7370381" cy="392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n looking at snow capped mountains">
            <a:extLst>
              <a:ext uri="{FF2B5EF4-FFF2-40B4-BE49-F238E27FC236}">
                <a16:creationId xmlns:a16="http://schemas.microsoft.com/office/drawing/2014/main" id="{CB65CD91-F5B7-D446-9C8C-8E7FD1C4D4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" r="-1" b="-1"/>
          <a:stretch/>
        </p:blipFill>
        <p:spPr>
          <a:xfrm>
            <a:off x="4599773" y="10"/>
            <a:ext cx="7592227" cy="6857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Design Patterns </a:t>
            </a:r>
            <a:r>
              <a:rPr lang="en-US" dirty="0" err="1"/>
              <a:t>meistern</a:t>
            </a:r>
            <a:endParaRPr lang="en-US" dirty="0"/>
          </a:p>
        </p:txBody>
      </p:sp>
      <p:pic>
        <p:nvPicPr>
          <p:cNvPr id="8" name="Picture 7" descr="Person carrying rolling luggage">
            <a:extLst>
              <a:ext uri="{FF2B5EF4-FFF2-40B4-BE49-F238E27FC236}">
                <a16:creationId xmlns:a16="http://schemas.microsoft.com/office/drawing/2014/main" id="{3E07AA5F-8072-9541-85CB-0C9A4C1EBC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7" b="-2"/>
          <a:stretch/>
        </p:blipFill>
        <p:spPr>
          <a:xfrm>
            <a:off x="20" y="10"/>
            <a:ext cx="4379956" cy="3428990"/>
          </a:xfrm>
          <a:prstGeom prst="rect">
            <a:avLst/>
          </a:prstGeom>
        </p:spPr>
      </p:pic>
      <p:pic>
        <p:nvPicPr>
          <p:cNvPr id="4" name="Picture 3" descr="Woman looking at mountains">
            <a:extLst>
              <a:ext uri="{FF2B5EF4-FFF2-40B4-BE49-F238E27FC236}">
                <a16:creationId xmlns:a16="http://schemas.microsoft.com/office/drawing/2014/main" id="{2A8AB22A-14EA-F842-BE52-8E0EC555C53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3" r="2" b="2"/>
          <a:stretch/>
        </p:blipFill>
        <p:spPr>
          <a:xfrm>
            <a:off x="20" y="3429000"/>
            <a:ext cx="4373525" cy="3429000"/>
          </a:xfrm>
          <a:prstGeom prst="rect">
            <a:avLst/>
          </a:prstGeom>
        </p:spPr>
      </p:pic>
      <p:graphicFrame>
        <p:nvGraphicFramePr>
          <p:cNvPr id="16" name="Content Placeholder 2" descr="Linear process SmartArt graphic">
            <a:extLst>
              <a:ext uri="{FF2B5EF4-FFF2-40B4-BE49-F238E27FC236}">
                <a16:creationId xmlns:a16="http://schemas.microsoft.com/office/drawing/2014/main" id="{331726FD-249E-4EF7-80AF-0F3F058533F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6522104"/>
              </p:ext>
            </p:extLst>
          </p:nvPr>
        </p:nvGraphicFramePr>
        <p:xfrm>
          <a:off x="5100638" y="2286000"/>
          <a:ext cx="6176962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154812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76DD7E-EA33-654C-8141-4A16B624E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Observer-Pattern</a:t>
            </a:r>
          </a:p>
        </p:txBody>
      </p:sp>
      <p:pic>
        <p:nvPicPr>
          <p:cNvPr id="6" name="Content Placeholder 5" descr="A satellite in space&#10;&#10;Description automatically generated">
            <a:extLst>
              <a:ext uri="{FF2B5EF4-FFF2-40B4-BE49-F238E27FC236}">
                <a16:creationId xmlns:a16="http://schemas.microsoft.com/office/drawing/2014/main" id="{8E53A157-C92F-644F-BF99-93DEB7057A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4275" y="806856"/>
            <a:ext cx="6900380" cy="52442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E4FC8D-046C-2F4F-9148-599B859B9A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71423" y="2286000"/>
            <a:ext cx="3579063" cy="215537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Ein </a:t>
            </a:r>
            <a:r>
              <a:rPr lang="en-US" dirty="0" err="1">
                <a:solidFill>
                  <a:srgbClr val="FF0000"/>
                </a:solidFill>
              </a:rPr>
              <a:t>Objekt</a:t>
            </a:r>
            <a:r>
              <a:rPr lang="en-US" dirty="0">
                <a:solidFill>
                  <a:srgbClr val="FF0000"/>
                </a:solidFill>
              </a:rPr>
              <a:t> X </a:t>
            </a:r>
            <a:r>
              <a:rPr lang="en-US" dirty="0" err="1">
                <a:solidFill>
                  <a:srgbClr val="FF0000"/>
                </a:solidFill>
              </a:rPr>
              <a:t>aktualisiert</a:t>
            </a:r>
            <a:r>
              <a:rPr lang="en-US" dirty="0">
                <a:solidFill>
                  <a:srgbClr val="FF0000"/>
                </a:solidFill>
              </a:rPr>
              <a:t> seine </a:t>
            </a:r>
            <a:r>
              <a:rPr lang="en-US" dirty="0" err="1">
                <a:solidFill>
                  <a:srgbClr val="FF0000"/>
                </a:solidFill>
              </a:rPr>
              <a:t>Daten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Ein </a:t>
            </a:r>
            <a:r>
              <a:rPr lang="en-US" dirty="0" err="1">
                <a:solidFill>
                  <a:srgbClr val="00B050"/>
                </a:solidFill>
              </a:rPr>
              <a:t>anderes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Objekt</a:t>
            </a:r>
            <a:r>
              <a:rPr lang="en-US" dirty="0">
                <a:solidFill>
                  <a:srgbClr val="00B050"/>
                </a:solidFill>
              </a:rPr>
              <a:t> Y </a:t>
            </a:r>
            <a:r>
              <a:rPr lang="en-US" dirty="0" err="1">
                <a:solidFill>
                  <a:srgbClr val="00B050"/>
                </a:solidFill>
              </a:rPr>
              <a:t>bekommt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automatisch</a:t>
            </a:r>
            <a:r>
              <a:rPr lang="en-US" dirty="0">
                <a:solidFill>
                  <a:srgbClr val="00B050"/>
                </a:solidFill>
              </a:rPr>
              <a:t> die </a:t>
            </a:r>
            <a:r>
              <a:rPr lang="en-US" dirty="0" err="1">
                <a:solidFill>
                  <a:srgbClr val="00B050"/>
                </a:solidFill>
              </a:rPr>
              <a:t>neuen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Daten</a:t>
            </a:r>
            <a:r>
              <a:rPr lang="en-US" dirty="0">
                <a:solidFill>
                  <a:srgbClr val="00B050"/>
                </a:solidFill>
              </a:rPr>
              <a:t> von X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165064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7D3F7-974C-E041-8E73-69540D6C2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Observer-</a:t>
            </a:r>
            <a:r>
              <a:rPr lang="en-US" dirty="0" err="1">
                <a:solidFill>
                  <a:srgbClr val="00B0F0"/>
                </a:solidFill>
              </a:rPr>
              <a:t>Beispiel</a:t>
            </a:r>
            <a:r>
              <a:rPr lang="en-US" dirty="0">
                <a:solidFill>
                  <a:srgbClr val="00B0F0"/>
                </a:solidFill>
              </a:rPr>
              <a:t>: </a:t>
            </a:r>
            <a:r>
              <a:rPr lang="en-US" dirty="0" err="1">
                <a:solidFill>
                  <a:srgbClr val="00B0F0"/>
                </a:solidFill>
              </a:rPr>
              <a:t>Wetterstation</a:t>
            </a:r>
            <a:endParaRPr lang="de-DE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BB2B064-C8A3-364E-8083-C872BBD38FC9}"/>
              </a:ext>
            </a:extLst>
          </p:cNvPr>
          <p:cNvSpPr/>
          <p:nvPr/>
        </p:nvSpPr>
        <p:spPr>
          <a:xfrm>
            <a:off x="1907176" y="2448246"/>
            <a:ext cx="461555" cy="4615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4C409B-2E80-3345-B5A5-BBC1B3071316}"/>
              </a:ext>
            </a:extLst>
          </p:cNvPr>
          <p:cNvSpPr txBox="1"/>
          <p:nvPr/>
        </p:nvSpPr>
        <p:spPr>
          <a:xfrm>
            <a:off x="735606" y="2055076"/>
            <a:ext cx="2718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Temperatur Sensor Device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0E5575-E16B-264E-B7C3-1E75C42A8C37}"/>
              </a:ext>
            </a:extLst>
          </p:cNvPr>
          <p:cNvSpPr txBox="1"/>
          <p:nvPr/>
        </p:nvSpPr>
        <p:spPr>
          <a:xfrm>
            <a:off x="809403" y="3245754"/>
            <a:ext cx="2569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7030A0"/>
                </a:solidFill>
              </a:rPr>
              <a:t>Humidity</a:t>
            </a:r>
            <a:r>
              <a:rPr lang="de-DE" dirty="0">
                <a:solidFill>
                  <a:srgbClr val="7030A0"/>
                </a:solidFill>
              </a:rPr>
              <a:t> Sensor Device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45082E6-73CF-624B-9418-A8407A75F629}"/>
              </a:ext>
            </a:extLst>
          </p:cNvPr>
          <p:cNvSpPr/>
          <p:nvPr/>
        </p:nvSpPr>
        <p:spPr>
          <a:xfrm>
            <a:off x="1907177" y="3651829"/>
            <a:ext cx="461555" cy="46155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4E26B8-3811-7E48-AF5E-9BD84E989D5C}"/>
              </a:ext>
            </a:extLst>
          </p:cNvPr>
          <p:cNvSpPr/>
          <p:nvPr/>
        </p:nvSpPr>
        <p:spPr>
          <a:xfrm>
            <a:off x="1907177" y="4988132"/>
            <a:ext cx="461555" cy="4615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4A837E-912C-0841-A83D-BA50252500EB}"/>
              </a:ext>
            </a:extLst>
          </p:cNvPr>
          <p:cNvSpPr txBox="1"/>
          <p:nvPr/>
        </p:nvSpPr>
        <p:spPr>
          <a:xfrm>
            <a:off x="785730" y="4598777"/>
            <a:ext cx="256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00B050"/>
                </a:solidFill>
              </a:rPr>
              <a:t>Pressure</a:t>
            </a:r>
            <a:r>
              <a:rPr lang="de-DE" dirty="0">
                <a:solidFill>
                  <a:srgbClr val="00B050"/>
                </a:solidFill>
              </a:rPr>
              <a:t> Sensor Device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846F60-653F-614E-9833-13AC08C93EB8}"/>
              </a:ext>
            </a:extLst>
          </p:cNvPr>
          <p:cNvSpPr/>
          <p:nvPr/>
        </p:nvSpPr>
        <p:spPr>
          <a:xfrm>
            <a:off x="3413760" y="2299492"/>
            <a:ext cx="1008257" cy="3627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Wetter Station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04E4B3-46CC-BD40-A99C-BAB8F717232F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2368731" y="2679024"/>
            <a:ext cx="975881" cy="1290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FC82093-FA84-AC4E-849A-66B96977CD85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2368732" y="3882606"/>
            <a:ext cx="975880" cy="1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1F911D-F0EB-794E-86FA-89F13339A88A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2368732" y="5218910"/>
            <a:ext cx="975880" cy="0"/>
          </a:xfrm>
          <a:prstGeom prst="straightConnector1">
            <a:avLst/>
          </a:prstGeom>
          <a:ln w="25400">
            <a:solidFill>
              <a:srgbClr val="008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E302DE-FFBC-F646-B6B7-24AEB438F413}"/>
              </a:ext>
            </a:extLst>
          </p:cNvPr>
          <p:cNvCxnSpPr/>
          <p:nvPr/>
        </p:nvCxnSpPr>
        <p:spPr>
          <a:xfrm>
            <a:off x="4986846" y="2007170"/>
            <a:ext cx="0" cy="4841966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5836984-ED1D-D549-9E2E-F895FBFA062C}"/>
              </a:ext>
            </a:extLst>
          </p:cNvPr>
          <p:cNvSpPr txBox="1"/>
          <p:nvPr/>
        </p:nvSpPr>
        <p:spPr>
          <a:xfrm>
            <a:off x="1678431" y="5733145"/>
            <a:ext cx="1068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Provider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03B35B9-B377-3A45-8A92-F6549BBF8F50}"/>
              </a:ext>
            </a:extLst>
          </p:cNvPr>
          <p:cNvSpPr/>
          <p:nvPr/>
        </p:nvSpPr>
        <p:spPr>
          <a:xfrm>
            <a:off x="6020393" y="3636571"/>
            <a:ext cx="2239438" cy="8817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WeatherDataObject</a:t>
            </a:r>
            <a:endParaRPr lang="de-DE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059C0A0-6849-C14A-B2A4-A4130109C6E2}"/>
              </a:ext>
            </a:extLst>
          </p:cNvPr>
          <p:cNvCxnSpPr>
            <a:cxnSpLocks/>
          </p:cNvCxnSpPr>
          <p:nvPr/>
        </p:nvCxnSpPr>
        <p:spPr>
          <a:xfrm flipH="1">
            <a:off x="4407447" y="4077442"/>
            <a:ext cx="161294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6DC8B64-8609-8241-9A9B-8F27A9078E5E}"/>
              </a:ext>
            </a:extLst>
          </p:cNvPr>
          <p:cNvSpPr txBox="1"/>
          <p:nvPr/>
        </p:nvSpPr>
        <p:spPr>
          <a:xfrm>
            <a:off x="4937266" y="3723024"/>
            <a:ext cx="145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Pulls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27" name="Bevel 26">
            <a:extLst>
              <a:ext uri="{FF2B5EF4-FFF2-40B4-BE49-F238E27FC236}">
                <a16:creationId xmlns:a16="http://schemas.microsoft.com/office/drawing/2014/main" id="{9E0C7C9B-8105-3548-8CC8-BDE179B40A6D}"/>
              </a:ext>
            </a:extLst>
          </p:cNvPr>
          <p:cNvSpPr/>
          <p:nvPr/>
        </p:nvSpPr>
        <p:spPr>
          <a:xfrm>
            <a:off x="9212337" y="2209236"/>
            <a:ext cx="1608063" cy="951559"/>
          </a:xfrm>
          <a:prstGeom prst="bevel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Current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Condidtion</a:t>
            </a:r>
          </a:p>
        </p:txBody>
      </p:sp>
      <p:sp>
        <p:nvSpPr>
          <p:cNvPr id="37" name="Bevel 36">
            <a:extLst>
              <a:ext uri="{FF2B5EF4-FFF2-40B4-BE49-F238E27FC236}">
                <a16:creationId xmlns:a16="http://schemas.microsoft.com/office/drawing/2014/main" id="{DFE3A36D-4C47-9349-B49E-1EB58418DC13}"/>
              </a:ext>
            </a:extLst>
          </p:cNvPr>
          <p:cNvSpPr/>
          <p:nvPr/>
        </p:nvSpPr>
        <p:spPr>
          <a:xfrm>
            <a:off x="9212337" y="3601664"/>
            <a:ext cx="1608058" cy="951559"/>
          </a:xfrm>
          <a:prstGeom prst="bevel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Statistics</a:t>
            </a:r>
          </a:p>
        </p:txBody>
      </p:sp>
      <p:sp>
        <p:nvSpPr>
          <p:cNvPr id="38" name="Bevel 37">
            <a:extLst>
              <a:ext uri="{FF2B5EF4-FFF2-40B4-BE49-F238E27FC236}">
                <a16:creationId xmlns:a16="http://schemas.microsoft.com/office/drawing/2014/main" id="{08B791DC-9E1A-BA45-A695-AA1A137F7663}"/>
              </a:ext>
            </a:extLst>
          </p:cNvPr>
          <p:cNvSpPr/>
          <p:nvPr/>
        </p:nvSpPr>
        <p:spPr>
          <a:xfrm>
            <a:off x="9212337" y="4988132"/>
            <a:ext cx="1608058" cy="951559"/>
          </a:xfrm>
          <a:prstGeom prst="bevel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Forecast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1C601CE3-134A-FC47-96DD-9F8E5F774168}"/>
              </a:ext>
            </a:extLst>
          </p:cNvPr>
          <p:cNvCxnSpPr>
            <a:cxnSpLocks/>
            <a:stCxn id="21" idx="0"/>
            <a:endCxn id="27" idx="4"/>
          </p:cNvCxnSpPr>
          <p:nvPr/>
        </p:nvCxnSpPr>
        <p:spPr>
          <a:xfrm rot="5400000" flipH="1" flipV="1">
            <a:off x="7700447" y="2124682"/>
            <a:ext cx="951555" cy="2072225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54B8D9E5-96F7-264C-8A72-9001085CA7D5}"/>
              </a:ext>
            </a:extLst>
          </p:cNvPr>
          <p:cNvCxnSpPr>
            <a:cxnSpLocks/>
            <a:stCxn id="21" idx="2"/>
            <a:endCxn id="38" idx="4"/>
          </p:cNvCxnSpPr>
          <p:nvPr/>
        </p:nvCxnSpPr>
        <p:spPr>
          <a:xfrm rot="16200000" flipH="1">
            <a:off x="7703425" y="3955000"/>
            <a:ext cx="945598" cy="2072225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4B8038-2184-014F-8336-197B09B1F3B3}"/>
              </a:ext>
            </a:extLst>
          </p:cNvPr>
          <p:cNvCxnSpPr>
            <a:cxnSpLocks/>
            <a:stCxn id="21" idx="3"/>
            <a:endCxn id="37" idx="4"/>
          </p:cNvCxnSpPr>
          <p:nvPr/>
        </p:nvCxnSpPr>
        <p:spPr>
          <a:xfrm>
            <a:off x="8259831" y="4077443"/>
            <a:ext cx="9525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258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B1C49-215C-CB42-BF95-21FA86C88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Observer-Pattern: Variante 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27F572-D37B-1C49-A46F-440A9DF18C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600" y="1428750"/>
            <a:ext cx="9038912" cy="5200650"/>
          </a:xfrm>
        </p:spPr>
      </p:pic>
    </p:spTree>
    <p:extLst>
      <p:ext uri="{BB962C8B-B14F-4D97-AF65-F5344CB8AC3E}">
        <p14:creationId xmlns:p14="http://schemas.microsoft.com/office/powerpoint/2010/main" val="3431167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B1C49-215C-CB42-BF95-21FA86C88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Observer-Pattern: Variante 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694B0A6-03B1-0844-99FB-F12AE63F5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600" y="1428750"/>
            <a:ext cx="9016840" cy="5187950"/>
          </a:xfrm>
        </p:spPr>
      </p:pic>
    </p:spTree>
    <p:extLst>
      <p:ext uri="{BB962C8B-B14F-4D97-AF65-F5344CB8AC3E}">
        <p14:creationId xmlns:p14="http://schemas.microsoft.com/office/powerpoint/2010/main" val="4255000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2CC30-4EA5-1146-AE64-DF0D149A1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Observer-Pattern: Variante 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3FEE15-21D8-1841-B34D-B15518028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200" y="1428750"/>
            <a:ext cx="9127205" cy="5251450"/>
          </a:xfrm>
        </p:spPr>
      </p:pic>
    </p:spTree>
    <p:extLst>
      <p:ext uri="{BB962C8B-B14F-4D97-AF65-F5344CB8AC3E}">
        <p14:creationId xmlns:p14="http://schemas.microsoft.com/office/powerpoint/2010/main" val="2501109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0CBD2-A6CC-8444-B9FF-1C56DE300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Observer-Pattern: Variante 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A652BE-5598-CE4F-8451-CF3507749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600" y="1428750"/>
            <a:ext cx="8500729" cy="4891000"/>
          </a:xfrm>
        </p:spPr>
      </p:pic>
    </p:spTree>
    <p:extLst>
      <p:ext uri="{BB962C8B-B14F-4D97-AF65-F5344CB8AC3E}">
        <p14:creationId xmlns:p14="http://schemas.microsoft.com/office/powerpoint/2010/main" val="3729865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0CBD2-A6CC-8444-B9FF-1C56DE300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Observer-Pattern: Variante II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66345D-0610-594B-A304-7AD0DDE64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600" y="1428750"/>
            <a:ext cx="9040592" cy="4883150"/>
          </a:xfrm>
        </p:spPr>
      </p:pic>
    </p:spTree>
    <p:extLst>
      <p:ext uri="{BB962C8B-B14F-4D97-AF65-F5344CB8AC3E}">
        <p14:creationId xmlns:p14="http://schemas.microsoft.com/office/powerpoint/2010/main" val="1600618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D6660-CC09-6242-A7ED-C980CBF1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Observer-Pattern für die Wetterstation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85A342-8617-B843-B76D-DDCDB2E57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600" y="1428749"/>
            <a:ext cx="8191500" cy="5247308"/>
          </a:xfrm>
        </p:spPr>
      </p:pic>
    </p:spTree>
    <p:extLst>
      <p:ext uri="{BB962C8B-B14F-4D97-AF65-F5344CB8AC3E}">
        <p14:creationId xmlns:p14="http://schemas.microsoft.com/office/powerpoint/2010/main" val="1821423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49156-DBE8-F64F-9BA4-3AC860C87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Subject</a:t>
            </a:r>
            <a:r>
              <a:rPr lang="de-DE" dirty="0"/>
              <a:t>- und Observer-Code</a:t>
            </a:r>
          </a:p>
        </p:txBody>
      </p:sp>
      <p:pic>
        <p:nvPicPr>
          <p:cNvPr id="20" name="Content Placeholder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8CDEC5-B644-3643-921C-1A53E55C6F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71600" y="3455199"/>
            <a:ext cx="4448175" cy="1243002"/>
          </a:xfrm>
        </p:spPr>
      </p:pic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C3749E84-5C1C-814F-ACEA-675926C4ED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24625" y="3611622"/>
            <a:ext cx="4448175" cy="930156"/>
          </a:xfrm>
        </p:spPr>
      </p:pic>
    </p:spTree>
    <p:extLst>
      <p:ext uri="{BB962C8B-B14F-4D97-AF65-F5344CB8AC3E}">
        <p14:creationId xmlns:p14="http://schemas.microsoft.com/office/powerpoint/2010/main" val="3879507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3503D-26C4-D54B-86E1-A9FE4A6D5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5600" cap="all" dirty="0">
                <a:solidFill>
                  <a:schemeClr val="accent3"/>
                </a:solidFill>
              </a:rPr>
              <a:t>Behavioral pattern: OBSERVER </a:t>
            </a: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 descr="A picture containing athletic game, sport, basketball&#10;&#10;Description automatically generated">
            <a:extLst>
              <a:ext uri="{FF2B5EF4-FFF2-40B4-BE49-F238E27FC236}">
                <a16:creationId xmlns:a16="http://schemas.microsoft.com/office/drawing/2014/main" id="{AF315E0D-89C3-E84A-A019-2E731BD94A6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08762" y="1487490"/>
            <a:ext cx="3579843" cy="1915215"/>
          </a:xfrm>
          <a:prstGeom prst="rect">
            <a:avLst/>
          </a:prstGeom>
        </p:spPr>
      </p:pic>
      <p:pic>
        <p:nvPicPr>
          <p:cNvPr id="7" name="Content Placeholder 6" descr="A group of clouds in the sky&#10;&#10;Description automatically generated">
            <a:extLst>
              <a:ext uri="{FF2B5EF4-FFF2-40B4-BE49-F238E27FC236}">
                <a16:creationId xmlns:a16="http://schemas.microsoft.com/office/drawing/2014/main" id="{C63F14F5-8995-EF4A-9F24-2483E4D2ED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61882" y="1485390"/>
            <a:ext cx="4818153" cy="1915215"/>
          </a:xfrm>
          <a:prstGeom prst="rect">
            <a:avLst/>
          </a:prstGeom>
        </p:spPr>
      </p:pic>
      <p:sp>
        <p:nvSpPr>
          <p:cNvPr id="20" name="Freeform 6">
            <a:extLst>
              <a:ext uri="{FF2B5EF4-FFF2-40B4-BE49-F238E27FC236}">
                <a16:creationId xmlns:a16="http://schemas.microsoft.com/office/drawing/2014/main" id="{3E5C639E-7A0B-46B2-9273-986E8BE7F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992482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2B568-4E99-DD4F-98B3-835B77411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ConcreteSubject</a:t>
            </a:r>
            <a:r>
              <a:rPr lang="de-DE" dirty="0"/>
              <a:t>: </a:t>
            </a:r>
            <a:r>
              <a:rPr lang="de-DE" dirty="0" err="1"/>
              <a:t>WeatherData</a:t>
            </a:r>
            <a:r>
              <a:rPr lang="de-DE" dirty="0"/>
              <a:t> 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8C1D5E-E76D-1C4A-B824-164F4C8C9D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18351" y="2286000"/>
            <a:ext cx="3554673" cy="3581400"/>
          </a:xfrm>
        </p:spPr>
      </p:pic>
      <p:pic>
        <p:nvPicPr>
          <p:cNvPr id="8" name="Content Placeholder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9E5930E-AF92-1140-B9ED-955D9B7FEE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24625" y="2870457"/>
            <a:ext cx="4448175" cy="2412486"/>
          </a:xfrm>
        </p:spPr>
      </p:pic>
    </p:spTree>
    <p:extLst>
      <p:ext uri="{BB962C8B-B14F-4D97-AF65-F5344CB8AC3E}">
        <p14:creationId xmlns:p14="http://schemas.microsoft.com/office/powerpoint/2010/main" val="858076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DCC26-F981-7B4B-9B09-3F7869471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ConcreteObserver</a:t>
            </a:r>
            <a:r>
              <a:rPr lang="de-DE" dirty="0"/>
              <a:t>: </a:t>
            </a:r>
            <a:r>
              <a:rPr lang="de-DE" dirty="0" err="1"/>
              <a:t>CurrentCondition</a:t>
            </a:r>
            <a:endParaRPr lang="de-DE" dirty="0"/>
          </a:p>
        </p:txBody>
      </p:sp>
      <p:pic>
        <p:nvPicPr>
          <p:cNvPr id="6" name="Content Placeholder 5" descr="A screenshot of text&#10;&#10;Description automatically generated">
            <a:extLst>
              <a:ext uri="{FF2B5EF4-FFF2-40B4-BE49-F238E27FC236}">
                <a16:creationId xmlns:a16="http://schemas.microsoft.com/office/drawing/2014/main" id="{6C4EE04E-60A3-164C-AF74-23CC2CB814D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71600" y="2895154"/>
            <a:ext cx="4448175" cy="2363092"/>
          </a:xfrm>
        </p:spPr>
      </p:pic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827ACA-4C98-CF41-95FC-00405BD177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24625" y="3366583"/>
            <a:ext cx="4448175" cy="1420234"/>
          </a:xfrm>
        </p:spPr>
      </p:pic>
    </p:spTree>
    <p:extLst>
      <p:ext uri="{BB962C8B-B14F-4D97-AF65-F5344CB8AC3E}">
        <p14:creationId xmlns:p14="http://schemas.microsoft.com/office/powerpoint/2010/main" val="2738853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4697C-037D-364E-AA18-C8ED924D4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Client Class: </a:t>
            </a:r>
            <a:r>
              <a:rPr lang="de-DE" dirty="0" err="1"/>
              <a:t>Application</a:t>
            </a:r>
            <a:endParaRPr lang="de-DE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5FFFB5B-3647-3449-AE56-EDBD17E100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71600" y="3250678"/>
            <a:ext cx="4448175" cy="1652043"/>
          </a:xfrm>
        </p:spPr>
      </p:pic>
      <p:pic>
        <p:nvPicPr>
          <p:cNvPr id="20" name="Content Placeholder 1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DACB614-8C9C-9C4E-A4C6-F0D47B0DDA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24625" y="3289052"/>
            <a:ext cx="4448175" cy="1575295"/>
          </a:xfrm>
        </p:spPr>
      </p:pic>
    </p:spTree>
    <p:extLst>
      <p:ext uri="{BB962C8B-B14F-4D97-AF65-F5344CB8AC3E}">
        <p14:creationId xmlns:p14="http://schemas.microsoft.com/office/powerpoint/2010/main" val="1737884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8043A-8E53-8B46-9647-8D9A92303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Observer-</a:t>
            </a:r>
            <a:r>
              <a:rPr lang="en-US" sz="2800" dirty="0" err="1"/>
              <a:t>Idee</a:t>
            </a:r>
            <a:endParaRPr lang="en-US" sz="2800" dirty="0"/>
          </a:p>
        </p:txBody>
      </p:sp>
      <p:pic>
        <p:nvPicPr>
          <p:cNvPr id="6" name="Content Placeholder 5" descr="A black and white photo of a person&#10;&#10;Description automatically generated">
            <a:extLst>
              <a:ext uri="{FF2B5EF4-FFF2-40B4-BE49-F238E27FC236}">
                <a16:creationId xmlns:a16="http://schemas.microsoft.com/office/drawing/2014/main" id="{7B8B8A44-A650-B748-A2C7-012BA4D3403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4275" y="867234"/>
            <a:ext cx="6900380" cy="512353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3763E7-D819-4C47-B11C-97D3F82659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71423" y="2286000"/>
            <a:ext cx="3053039" cy="3931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/>
              <a:t>Subject </a:t>
            </a:r>
          </a:p>
          <a:p>
            <a:r>
              <a:rPr lang="en-US" sz="1600"/>
              <a:t>Observer</a:t>
            </a:r>
          </a:p>
          <a:p>
            <a:r>
              <a:rPr lang="en-US" sz="1600"/>
              <a:t>ConcreteSubject</a:t>
            </a:r>
          </a:p>
          <a:p>
            <a:r>
              <a:rPr lang="en-US" sz="1600"/>
              <a:t>ConcreteObserver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177651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55E223-FF30-0043-882D-EF0F92225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MVC &amp; Observer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03C4FD-813B-BD42-A489-BB9F386796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4275" y="1056994"/>
            <a:ext cx="6900380" cy="474401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E99BFC-8B3D-AF44-83FD-018B31AD85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71423" y="2286000"/>
            <a:ext cx="3568177" cy="2669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 dirty="0">
                <a:solidFill>
                  <a:srgbClr val="00B0F0"/>
                </a:solidFill>
              </a:rPr>
              <a:t>User </a:t>
            </a:r>
            <a:r>
              <a:rPr lang="en-US" sz="1900" dirty="0" err="1">
                <a:solidFill>
                  <a:srgbClr val="00B0F0"/>
                </a:solidFill>
              </a:rPr>
              <a:t>gibt</a:t>
            </a:r>
            <a:r>
              <a:rPr lang="en-US" sz="1900" dirty="0">
                <a:solidFill>
                  <a:srgbClr val="00B0F0"/>
                </a:solidFill>
              </a:rPr>
              <a:t> Login-</a:t>
            </a:r>
            <a:r>
              <a:rPr lang="en-US" sz="1900" dirty="0" err="1">
                <a:solidFill>
                  <a:srgbClr val="00B0F0"/>
                </a:solidFill>
              </a:rPr>
              <a:t>Daten</a:t>
            </a:r>
            <a:r>
              <a:rPr lang="en-US" sz="1900" dirty="0">
                <a:solidFill>
                  <a:srgbClr val="00B0F0"/>
                </a:solidFill>
              </a:rPr>
              <a:t> </a:t>
            </a:r>
            <a:r>
              <a:rPr lang="en-US" sz="1900" dirty="0" err="1">
                <a:solidFill>
                  <a:srgbClr val="00B0F0"/>
                </a:solidFill>
              </a:rPr>
              <a:t>ein</a:t>
            </a:r>
            <a:endParaRPr lang="en-US" sz="1900" dirty="0">
              <a:solidFill>
                <a:srgbClr val="00B0F0"/>
              </a:solidFill>
            </a:endParaRPr>
          </a:p>
          <a:p>
            <a:r>
              <a:rPr lang="en-US" sz="1900" dirty="0">
                <a:solidFill>
                  <a:srgbClr val="00B0F0"/>
                </a:solidFill>
              </a:rPr>
              <a:t>Und </a:t>
            </a:r>
            <a:r>
              <a:rPr lang="en-US" sz="1900" dirty="0" err="1">
                <a:solidFill>
                  <a:srgbClr val="00B0F0"/>
                </a:solidFill>
              </a:rPr>
              <a:t>klickt</a:t>
            </a:r>
            <a:r>
              <a:rPr lang="en-US" sz="1900" dirty="0">
                <a:solidFill>
                  <a:srgbClr val="00B0F0"/>
                </a:solidFill>
              </a:rPr>
              <a:t> auf Ok-Button</a:t>
            </a:r>
          </a:p>
          <a:p>
            <a:r>
              <a:rPr lang="en-US" sz="1900" dirty="0">
                <a:solidFill>
                  <a:srgbClr val="FF0000"/>
                </a:solidFill>
              </a:rPr>
              <a:t>View </a:t>
            </a:r>
            <a:r>
              <a:rPr lang="en-US" sz="1900" dirty="0" err="1">
                <a:solidFill>
                  <a:srgbClr val="FF0000"/>
                </a:solidFill>
              </a:rPr>
              <a:t>feuert</a:t>
            </a:r>
            <a:r>
              <a:rPr lang="en-US" sz="1900" dirty="0">
                <a:solidFill>
                  <a:srgbClr val="FF0000"/>
                </a:solidFill>
              </a:rPr>
              <a:t> </a:t>
            </a:r>
            <a:r>
              <a:rPr lang="en-US" sz="1900" dirty="0" err="1">
                <a:solidFill>
                  <a:srgbClr val="FF0000"/>
                </a:solidFill>
              </a:rPr>
              <a:t>ein</a:t>
            </a:r>
            <a:r>
              <a:rPr lang="en-US" sz="1900" dirty="0">
                <a:solidFill>
                  <a:srgbClr val="FF0000"/>
                </a:solidFill>
              </a:rPr>
              <a:t> Login-Event</a:t>
            </a:r>
          </a:p>
          <a:p>
            <a:r>
              <a:rPr lang="en-US" sz="1900" dirty="0">
                <a:solidFill>
                  <a:srgbClr val="FF0000"/>
                </a:solidFill>
              </a:rPr>
              <a:t>Und </a:t>
            </a:r>
            <a:r>
              <a:rPr lang="en-US" sz="1900" dirty="0" err="1">
                <a:solidFill>
                  <a:srgbClr val="FF0000"/>
                </a:solidFill>
              </a:rPr>
              <a:t>benachrichtigt</a:t>
            </a:r>
            <a:r>
              <a:rPr lang="en-US" sz="1900" dirty="0">
                <a:solidFill>
                  <a:srgbClr val="FF0000"/>
                </a:solidFill>
              </a:rPr>
              <a:t> Listeners</a:t>
            </a:r>
          </a:p>
          <a:p>
            <a:r>
              <a:rPr lang="en-US" sz="1900" dirty="0">
                <a:solidFill>
                  <a:srgbClr val="00B050"/>
                </a:solidFill>
              </a:rPr>
              <a:t>Controller </a:t>
            </a:r>
            <a:r>
              <a:rPr lang="en-US" sz="1900" dirty="0" err="1">
                <a:solidFill>
                  <a:srgbClr val="00B050"/>
                </a:solidFill>
              </a:rPr>
              <a:t>ist</a:t>
            </a:r>
            <a:r>
              <a:rPr lang="en-US" sz="1900" dirty="0">
                <a:solidFill>
                  <a:srgbClr val="00B050"/>
                </a:solidFill>
              </a:rPr>
              <a:t> </a:t>
            </a:r>
            <a:r>
              <a:rPr lang="en-US" sz="1900" dirty="0" err="1">
                <a:solidFill>
                  <a:srgbClr val="00B050"/>
                </a:solidFill>
              </a:rPr>
              <a:t>ein</a:t>
            </a:r>
            <a:r>
              <a:rPr lang="en-US" sz="1900" dirty="0">
                <a:solidFill>
                  <a:srgbClr val="00B050"/>
                </a:solidFill>
              </a:rPr>
              <a:t> Listener</a:t>
            </a:r>
          </a:p>
          <a:p>
            <a:r>
              <a:rPr lang="en-US" sz="1900" dirty="0" err="1">
                <a:solidFill>
                  <a:srgbClr val="00B050"/>
                </a:solidFill>
              </a:rPr>
              <a:t>Erhält</a:t>
            </a:r>
            <a:r>
              <a:rPr lang="en-US" sz="1900" dirty="0">
                <a:solidFill>
                  <a:srgbClr val="00B050"/>
                </a:solidFill>
              </a:rPr>
              <a:t> die </a:t>
            </a:r>
            <a:r>
              <a:rPr lang="en-US" sz="1900" dirty="0" err="1">
                <a:solidFill>
                  <a:srgbClr val="00B050"/>
                </a:solidFill>
              </a:rPr>
              <a:t>Daten</a:t>
            </a:r>
            <a:r>
              <a:rPr lang="en-US" sz="1900" dirty="0">
                <a:solidFill>
                  <a:srgbClr val="00B050"/>
                </a:solidFill>
              </a:rPr>
              <a:t> und </a:t>
            </a:r>
            <a:r>
              <a:rPr lang="en-US" sz="1900" dirty="0" err="1">
                <a:solidFill>
                  <a:srgbClr val="00B050"/>
                </a:solidFill>
              </a:rPr>
              <a:t>validiert</a:t>
            </a:r>
            <a:r>
              <a:rPr lang="en-US" sz="1900" dirty="0">
                <a:solidFill>
                  <a:srgbClr val="00B050"/>
                </a:solidFill>
              </a:rPr>
              <a:t> </a:t>
            </a:r>
          </a:p>
          <a:p>
            <a:endParaRPr lang="en-US" sz="1600" dirty="0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894338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55E223-FF30-0043-882D-EF0F92225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MVC &amp; Observer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03C4FD-813B-BD42-A489-BB9F386796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4275" y="1056994"/>
            <a:ext cx="6900380" cy="474401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E99BFC-8B3D-AF44-83FD-018B31AD85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71423" y="2286000"/>
            <a:ext cx="3568177" cy="202906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 dirty="0">
                <a:solidFill>
                  <a:srgbClr val="00B050"/>
                </a:solidFill>
              </a:rPr>
              <a:t>View: </a:t>
            </a:r>
            <a:r>
              <a:rPr lang="en-US" sz="1900" dirty="0" err="1">
                <a:solidFill>
                  <a:srgbClr val="00B050"/>
                </a:solidFill>
              </a:rPr>
              <a:t>ConcreteSubject</a:t>
            </a:r>
            <a:endParaRPr lang="en-US" sz="1900" dirty="0">
              <a:solidFill>
                <a:srgbClr val="00B050"/>
              </a:solidFill>
            </a:endParaRPr>
          </a:p>
          <a:p>
            <a:r>
              <a:rPr lang="en-US" sz="1900" dirty="0">
                <a:solidFill>
                  <a:srgbClr val="00B050"/>
                </a:solidFill>
              </a:rPr>
              <a:t>Controller: </a:t>
            </a:r>
            <a:r>
              <a:rPr lang="en-US" sz="1900" dirty="0" err="1">
                <a:solidFill>
                  <a:srgbClr val="00B050"/>
                </a:solidFill>
              </a:rPr>
              <a:t>ConcreteObserver</a:t>
            </a:r>
            <a:endParaRPr lang="en-US" sz="19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099466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02B7E-5082-E145-A14B-EF9C6AD8D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Exkurs: MVC-UML-Varianten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03BCEC-2F20-2E45-A10E-37EA43B288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680" y="2574188"/>
            <a:ext cx="5479195" cy="254391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5E18A6-5227-0945-9902-81FAEADE36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4625" y="2565400"/>
            <a:ext cx="5479195" cy="2543912"/>
          </a:xfrm>
        </p:spPr>
      </p:pic>
    </p:spTree>
    <p:extLst>
      <p:ext uri="{BB962C8B-B14F-4D97-AF65-F5344CB8AC3E}">
        <p14:creationId xmlns:p14="http://schemas.microsoft.com/office/powerpoint/2010/main" val="1509283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1CE21-8D7F-3C4A-9FD7-748738E9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FF0000"/>
                </a:solidFill>
              </a:rPr>
              <a:t>MVC &amp; Observer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6052B6-2F57-8E4F-A42A-4E48FEF05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600" y="1428750"/>
            <a:ext cx="7658100" cy="5072569"/>
          </a:xfrm>
        </p:spPr>
      </p:pic>
    </p:spTree>
    <p:extLst>
      <p:ext uri="{BB962C8B-B14F-4D97-AF65-F5344CB8AC3E}">
        <p14:creationId xmlns:p14="http://schemas.microsoft.com/office/powerpoint/2010/main" val="3669458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1CE21-8D7F-3C4A-9FD7-748738E9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FF0000"/>
                </a:solidFill>
              </a:rPr>
              <a:t>MVC &amp; Observer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DC3E33-746A-074D-8BC3-D0F3384CB0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600" y="1428750"/>
            <a:ext cx="7640559" cy="5060950"/>
          </a:xfrm>
        </p:spPr>
      </p:pic>
    </p:spTree>
    <p:extLst>
      <p:ext uri="{BB962C8B-B14F-4D97-AF65-F5344CB8AC3E}">
        <p14:creationId xmlns:p14="http://schemas.microsoft.com/office/powerpoint/2010/main" val="1364353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5" descr="A picture containing person&#10;&#10;Description automatically generated">
            <a:extLst>
              <a:ext uri="{FF2B5EF4-FFF2-40B4-BE49-F238E27FC236}">
                <a16:creationId xmlns:a16="http://schemas.microsoft.com/office/drawing/2014/main" id="{B41D06F3-512F-084D-AF41-520425939D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4275" y="1272631"/>
            <a:ext cx="6900380" cy="4312737"/>
          </a:xfrm>
          <a:prstGeom prst="rect">
            <a:avLst/>
          </a:prstGeom>
        </p:spPr>
      </p:pic>
      <p:sp>
        <p:nvSpPr>
          <p:cNvPr id="18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ED81FB-0495-464C-B63B-322F0E733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cap="all" dirty="0">
                <a:solidFill>
                  <a:srgbClr val="FF0000"/>
                </a:solidFill>
              </a:rPr>
              <a:t>Live-Demo</a:t>
            </a:r>
          </a:p>
        </p:txBody>
      </p:sp>
    </p:spTree>
    <p:extLst>
      <p:ext uri="{BB962C8B-B14F-4D97-AF65-F5344CB8AC3E}">
        <p14:creationId xmlns:p14="http://schemas.microsoft.com/office/powerpoint/2010/main" val="2114782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person with bookbag staring out over the mountains">
            <a:extLst>
              <a:ext uri="{FF2B5EF4-FFF2-40B4-BE49-F238E27FC236}">
                <a16:creationId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91999" cy="6859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0712" y="273726"/>
            <a:ext cx="7367313" cy="93232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/>
                </a:solidFill>
              </a:rPr>
              <a:t>Observer-Pattern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1012" y="3902024"/>
            <a:ext cx="3927108" cy="5214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Coding Akademie München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888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5" descr="A person wearing a costume&#10;&#10;Description automatically generated">
            <a:extLst>
              <a:ext uri="{FF2B5EF4-FFF2-40B4-BE49-F238E27FC236}">
                <a16:creationId xmlns:a16="http://schemas.microsoft.com/office/drawing/2014/main" id="{1E1F7C8D-644E-4A44-9E87-89EC23BA75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4275" y="1488268"/>
            <a:ext cx="6900380" cy="3881463"/>
          </a:xfrm>
          <a:prstGeom prst="rect">
            <a:avLst/>
          </a:prstGeom>
        </p:spPr>
      </p:pic>
      <p:sp>
        <p:nvSpPr>
          <p:cNvPr id="18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42545C-DD20-0946-8A6D-44139E3B1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cap="all"/>
              <a:t>Workshop Meistern!</a:t>
            </a:r>
          </a:p>
        </p:txBody>
      </p:sp>
    </p:spTree>
    <p:extLst>
      <p:ext uri="{BB962C8B-B14F-4D97-AF65-F5344CB8AC3E}">
        <p14:creationId xmlns:p14="http://schemas.microsoft.com/office/powerpoint/2010/main" val="2632415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8E2780-6F34-9B46-BF99-141B7AD09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Timer-workshop</a:t>
            </a:r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9" name="Content Placeholder 8" descr="A close up of a clock&#10;&#10;Description automatically generated">
            <a:extLst>
              <a:ext uri="{FF2B5EF4-FFF2-40B4-BE49-F238E27FC236}">
                <a16:creationId xmlns:a16="http://schemas.microsoft.com/office/drawing/2014/main" id="{3176257E-4A8D-4449-A08A-ADB735F9A5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45271" y="1150341"/>
            <a:ext cx="2653199" cy="2585314"/>
          </a:xfrm>
          <a:prstGeom prst="rect">
            <a:avLst/>
          </a:prstGeom>
        </p:spPr>
      </p:pic>
      <p:pic>
        <p:nvPicPr>
          <p:cNvPr id="6" name="Content Placeholder 5" descr="A large clock mounted to the monitor&#10;&#10;Description automatically generated">
            <a:extLst>
              <a:ext uri="{FF2B5EF4-FFF2-40B4-BE49-F238E27FC236}">
                <a16:creationId xmlns:a16="http://schemas.microsoft.com/office/drawing/2014/main" id="{07DEE565-10B6-6E40-BEFC-48B49C9F15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161882" y="1150341"/>
            <a:ext cx="4596113" cy="2585314"/>
          </a:xfrm>
          <a:prstGeom prst="rect">
            <a:avLst/>
          </a:prstGeom>
        </p:spPr>
      </p:pic>
      <p:sp>
        <p:nvSpPr>
          <p:cNvPr id="22" name="Freeform 6">
            <a:extLst>
              <a:ext uri="{FF2B5EF4-FFF2-40B4-BE49-F238E27FC236}">
                <a16:creationId xmlns:a16="http://schemas.microsoft.com/office/drawing/2014/main" id="{3E5C639E-7A0B-46B2-9273-986E8BE7F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341095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4B7B8-2DA6-4646-B6E6-447694CA5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Timer-Workshop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F975E6-2182-294A-BA7C-A98015FE2F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95545" y="640080"/>
            <a:ext cx="4051155" cy="405115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6453B7-9CF9-1E4A-A2B1-17F838B03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71423" y="2286000"/>
            <a:ext cx="3530077" cy="202906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>
                <a:solidFill>
                  <a:srgbClr val="FFC000"/>
                </a:solidFill>
              </a:rPr>
              <a:t>Ein Thread </a:t>
            </a:r>
            <a:r>
              <a:rPr lang="en-US" sz="1600" dirty="0" err="1">
                <a:solidFill>
                  <a:srgbClr val="FFC000"/>
                </a:solidFill>
              </a:rPr>
              <a:t>erhöht</a:t>
            </a:r>
            <a:r>
              <a:rPr lang="en-US" sz="1600" dirty="0">
                <a:solidFill>
                  <a:srgbClr val="FFC000"/>
                </a:solidFill>
              </a:rPr>
              <a:t> in x Sec Takt</a:t>
            </a:r>
          </a:p>
          <a:p>
            <a:r>
              <a:rPr lang="en-US" sz="1600" dirty="0">
                <a:solidFill>
                  <a:srgbClr val="FF0000"/>
                </a:solidFill>
              </a:rPr>
              <a:t>Analog Clock </a:t>
            </a:r>
            <a:r>
              <a:rPr lang="en-US" sz="1600" dirty="0" err="1">
                <a:solidFill>
                  <a:srgbClr val="FF0000"/>
                </a:solidFill>
              </a:rPr>
              <a:t>zeigt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aktuellen</a:t>
            </a:r>
            <a:r>
              <a:rPr lang="en-US" sz="1600" dirty="0">
                <a:solidFill>
                  <a:srgbClr val="FF0000"/>
                </a:solidFill>
              </a:rPr>
              <a:t> Timer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Digital Clock </a:t>
            </a:r>
            <a:r>
              <a:rPr lang="en-US" sz="1600" dirty="0" err="1">
                <a:solidFill>
                  <a:srgbClr val="00B050"/>
                </a:solidFill>
              </a:rPr>
              <a:t>zeigt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 err="1">
                <a:solidFill>
                  <a:srgbClr val="00B050"/>
                </a:solidFill>
              </a:rPr>
              <a:t>aktuellen</a:t>
            </a:r>
            <a:r>
              <a:rPr lang="en-US" sz="1600" dirty="0">
                <a:solidFill>
                  <a:srgbClr val="00B050"/>
                </a:solidFill>
              </a:rPr>
              <a:t> Timer</a:t>
            </a:r>
          </a:p>
          <a:p>
            <a:r>
              <a:rPr lang="en-US" sz="1600" dirty="0"/>
              <a:t>Code-</a:t>
            </a:r>
            <a:r>
              <a:rPr lang="en-US" sz="1600" dirty="0" err="1"/>
              <a:t>Grundgerüst</a:t>
            </a:r>
            <a:r>
              <a:rPr lang="en-US" sz="1600" dirty="0"/>
              <a:t> </a:t>
            </a:r>
            <a:r>
              <a:rPr lang="en-US" sz="1600" dirty="0" err="1"/>
              <a:t>ist</a:t>
            </a:r>
            <a:r>
              <a:rPr lang="en-US" sz="1600" dirty="0"/>
              <a:t> </a:t>
            </a:r>
            <a:r>
              <a:rPr lang="en-US" sz="1600" dirty="0" err="1"/>
              <a:t>gegeben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130599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CDA5809-5664-4520-ADC8-6959936A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5" descr="A picture containing wall, indoor, container, sitting&#10;&#10;Description automatically generated">
            <a:extLst>
              <a:ext uri="{FF2B5EF4-FFF2-40B4-BE49-F238E27FC236}">
                <a16:creationId xmlns:a16="http://schemas.microsoft.com/office/drawing/2014/main" id="{E354D203-2076-6F4F-87D6-98F7991212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4276" y="721515"/>
            <a:ext cx="4331976" cy="5414970"/>
          </a:xfrm>
          <a:prstGeom prst="rect">
            <a:avLst/>
          </a:prstGeom>
        </p:spPr>
      </p:pic>
      <p:sp>
        <p:nvSpPr>
          <p:cNvPr id="18" name="Freeform 6">
            <a:extLst>
              <a:ext uri="{FF2B5EF4-FFF2-40B4-BE49-F238E27FC236}">
                <a16:creationId xmlns:a16="http://schemas.microsoft.com/office/drawing/2014/main" id="{D4C54414-6E76-4C63-9BDF-ED19F3B33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7F2F5-96E8-6741-B97F-2C82EB834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004" y="1480930"/>
            <a:ext cx="5607908" cy="3254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000" cap="all" dirty="0">
                <a:solidFill>
                  <a:srgbClr val="FF0000"/>
                </a:solidFill>
              </a:rPr>
              <a:t>Workshop 2</a:t>
            </a:r>
          </a:p>
        </p:txBody>
      </p:sp>
    </p:spTree>
    <p:extLst>
      <p:ext uri="{BB962C8B-B14F-4D97-AF65-F5344CB8AC3E}">
        <p14:creationId xmlns:p14="http://schemas.microsoft.com/office/powerpoint/2010/main" val="29463096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5940A-2D84-FB48-A1CB-9F99379FB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FF0000"/>
                </a:solidFill>
              </a:rPr>
              <a:t>Observer-Workshop 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B4419F3-AEFF-5B40-B75F-8A94FC38DA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830" y="2171701"/>
            <a:ext cx="5631544" cy="36957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E83E5D-832E-F04C-82F1-960ED3D6FBD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>
                <a:solidFill>
                  <a:srgbClr val="00B050"/>
                </a:solidFill>
              </a:rPr>
              <a:t>Sie haben das Design in der UML mit </a:t>
            </a:r>
            <a:r>
              <a:rPr lang="de-DE" dirty="0" err="1">
                <a:solidFill>
                  <a:srgbClr val="00B050"/>
                </a:solidFill>
              </a:rPr>
              <a:t>Strategy</a:t>
            </a:r>
            <a:r>
              <a:rPr lang="de-DE" dirty="0">
                <a:solidFill>
                  <a:srgbClr val="00B050"/>
                </a:solidFill>
              </a:rPr>
              <a:t>, DAO und Factory Pattern bereits stark verbessert</a:t>
            </a:r>
          </a:p>
          <a:p>
            <a:r>
              <a:rPr lang="de-DE" dirty="0">
                <a:solidFill>
                  <a:srgbClr val="FF0000"/>
                </a:solidFill>
              </a:rPr>
              <a:t>HR möchte, dass alle </a:t>
            </a:r>
            <a:r>
              <a:rPr lang="de-DE" dirty="0" err="1">
                <a:solidFill>
                  <a:srgbClr val="FF0000"/>
                </a:solidFill>
              </a:rPr>
              <a:t>Employees</a:t>
            </a:r>
            <a:r>
              <a:rPr lang="de-DE" dirty="0">
                <a:solidFill>
                  <a:srgbClr val="FF0000"/>
                </a:solidFill>
              </a:rPr>
              <a:t> automatisch benachrichtigt werden, wenn ein neues Projekt eintrifft</a:t>
            </a:r>
          </a:p>
          <a:p>
            <a:r>
              <a:rPr lang="de-DE" dirty="0">
                <a:solidFill>
                  <a:srgbClr val="FF0000"/>
                </a:solidFill>
              </a:rPr>
              <a:t>Erweitern Sie das Design und implementieren Sie es</a:t>
            </a:r>
          </a:p>
        </p:txBody>
      </p:sp>
    </p:spTree>
    <p:extLst>
      <p:ext uri="{BB962C8B-B14F-4D97-AF65-F5344CB8AC3E}">
        <p14:creationId xmlns:p14="http://schemas.microsoft.com/office/powerpoint/2010/main" val="865679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D213B41-AC9B-4E61-BEED-FF4C168A8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5031F7-C1FB-B642-9B3F-7E92A507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5400" cap="all" dirty="0">
                <a:solidFill>
                  <a:srgbClr val="FF0000"/>
                </a:solidFill>
              </a:rPr>
              <a:t>Gang of four Design patterns</a:t>
            </a: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D8BB75D5-93A7-4EC9-A2FB-DCBDE6DE3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5" name="Freeform 6">
            <a:extLst>
              <a:ext uri="{FF2B5EF4-FFF2-40B4-BE49-F238E27FC236}">
                <a16:creationId xmlns:a16="http://schemas.microsoft.com/office/drawing/2014/main" id="{628FBD9F-3B86-4C98-8F77-383320737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3" name="Content Placeholder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42D39B-90C5-6843-90BF-1BE6D55A7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3258" y="574160"/>
            <a:ext cx="8545484" cy="356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09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82774-5003-AF4A-A05B-BF4DE554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 </a:t>
            </a:r>
            <a:r>
              <a:rPr lang="de-DE" dirty="0" err="1"/>
              <a:t>Creational</a:t>
            </a:r>
            <a:r>
              <a:rPr lang="de-DE" dirty="0"/>
              <a:t> Patterns</a:t>
            </a:r>
            <a:br>
              <a:rPr lang="de-DE" dirty="0"/>
            </a:br>
            <a:endParaRPr lang="de-DE" dirty="0"/>
          </a:p>
        </p:txBody>
      </p:sp>
      <p:pic>
        <p:nvPicPr>
          <p:cNvPr id="21" name="Content Placeholder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1D8622-CFB8-1543-9C5B-F7B182D18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548825"/>
            <a:ext cx="9601200" cy="3055749"/>
          </a:xfrm>
        </p:spPr>
      </p:pic>
    </p:spTree>
    <p:extLst>
      <p:ext uri="{BB962C8B-B14F-4D97-AF65-F5344CB8AC3E}">
        <p14:creationId xmlns:p14="http://schemas.microsoft.com/office/powerpoint/2010/main" val="3619261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52289-F94B-8C4F-A24A-63997A06A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7 </a:t>
            </a:r>
            <a:r>
              <a:rPr lang="de-DE" dirty="0" err="1"/>
              <a:t>Structural</a:t>
            </a:r>
            <a:r>
              <a:rPr lang="de-DE" dirty="0"/>
              <a:t> Patterns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914BA7CB-D6AE-E940-A1A3-1D44E0524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1557" y="2286000"/>
            <a:ext cx="8181286" cy="3581400"/>
          </a:xfrm>
        </p:spPr>
      </p:pic>
    </p:spTree>
    <p:extLst>
      <p:ext uri="{BB962C8B-B14F-4D97-AF65-F5344CB8AC3E}">
        <p14:creationId xmlns:p14="http://schemas.microsoft.com/office/powerpoint/2010/main" val="3977716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72F87-050D-A04E-B21D-376ACC568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10 </a:t>
            </a:r>
            <a:r>
              <a:rPr lang="de-DE" dirty="0" err="1"/>
              <a:t>Behavioral</a:t>
            </a:r>
            <a:r>
              <a:rPr lang="de-DE" dirty="0"/>
              <a:t> Patterns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4C658D6-E2FC-AB45-878D-284F0959E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2731" y="2286000"/>
            <a:ext cx="8498937" cy="3581400"/>
          </a:xfrm>
        </p:spPr>
      </p:pic>
    </p:spTree>
    <p:extLst>
      <p:ext uri="{BB962C8B-B14F-4D97-AF65-F5344CB8AC3E}">
        <p14:creationId xmlns:p14="http://schemas.microsoft.com/office/powerpoint/2010/main" val="900521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D4A9C-285A-FF41-9B89-6A9F78C94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 Weitere Patterns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A09D9E-C40B-1A43-A407-02B999C5F1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758017"/>
            <a:ext cx="9601200" cy="2637366"/>
          </a:xfrm>
        </p:spPr>
      </p:pic>
    </p:spTree>
    <p:extLst>
      <p:ext uri="{BB962C8B-B14F-4D97-AF65-F5344CB8AC3E}">
        <p14:creationId xmlns:p14="http://schemas.microsoft.com/office/powerpoint/2010/main" val="1502273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Vorteile</a:t>
            </a:r>
            <a:r>
              <a:rPr lang="en-US" dirty="0"/>
              <a:t> von Design Patterns</a:t>
            </a:r>
          </a:p>
        </p:txBody>
      </p:sp>
      <p:pic>
        <p:nvPicPr>
          <p:cNvPr id="15" name="Content Placeholder 14" descr="Person laying down on a laptop">
            <a:extLst>
              <a:ext uri="{FF2B5EF4-FFF2-40B4-BE49-F238E27FC236}">
                <a16:creationId xmlns:a16="http://schemas.microsoft.com/office/drawing/2014/main" id="{C7F36DA5-3286-4EAB-8CE6-344245727B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-1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graphicFrame>
        <p:nvGraphicFramePr>
          <p:cNvPr id="11" name="Content Placeholder 2" descr="Icon SmartArt graphic">
            <a:extLst>
              <a:ext uri="{FF2B5EF4-FFF2-40B4-BE49-F238E27FC236}">
                <a16:creationId xmlns:a16="http://schemas.microsoft.com/office/drawing/2014/main" id="{2C3B66B2-5616-4950-BC4A-AF268B5D77D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55163909"/>
              </p:ext>
            </p:extLst>
          </p:nvPr>
        </p:nvGraphicFramePr>
        <p:xfrm>
          <a:off x="5100824" y="2286000"/>
          <a:ext cx="617677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8495830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249</Words>
  <Application>Microsoft Office PowerPoint</Application>
  <PresentationFormat>Breitbild</PresentationFormat>
  <Paragraphs>79</Paragraphs>
  <Slides>34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7" baseType="lpstr">
      <vt:lpstr>Calibri</vt:lpstr>
      <vt:lpstr>Franklin Gothic Book</vt:lpstr>
      <vt:lpstr>Crop</vt:lpstr>
      <vt:lpstr>PowerPoint-Präsentation</vt:lpstr>
      <vt:lpstr>Behavioral pattern: OBSERVER </vt:lpstr>
      <vt:lpstr>Observer-Pattern</vt:lpstr>
      <vt:lpstr>Gang of four Design patterns</vt:lpstr>
      <vt:lpstr>5 Creational Patterns </vt:lpstr>
      <vt:lpstr>7 Structural Patterns</vt:lpstr>
      <vt:lpstr>10 Behavioral Patterns</vt:lpstr>
      <vt:lpstr>4 Weitere Patterns</vt:lpstr>
      <vt:lpstr>Vorteile von Design Patterns</vt:lpstr>
      <vt:lpstr>Design Patterns meistern</vt:lpstr>
      <vt:lpstr>Observer-Pattern</vt:lpstr>
      <vt:lpstr>Observer-Beispiel: Wetterstation</vt:lpstr>
      <vt:lpstr>Observer-Pattern: Variante I</vt:lpstr>
      <vt:lpstr>Observer-Pattern: Variante I</vt:lpstr>
      <vt:lpstr>Observer-Pattern: Variante I</vt:lpstr>
      <vt:lpstr>Observer-Pattern: Variante I</vt:lpstr>
      <vt:lpstr>Observer-Pattern: Variante II</vt:lpstr>
      <vt:lpstr>Observer-Pattern für die Wetterstation</vt:lpstr>
      <vt:lpstr>Subject- und Observer-Code</vt:lpstr>
      <vt:lpstr>ConcreteSubject: WeatherData </vt:lpstr>
      <vt:lpstr>ConcreteObserver: CurrentCondition</vt:lpstr>
      <vt:lpstr>Client Class: Application</vt:lpstr>
      <vt:lpstr>Observer-Idee</vt:lpstr>
      <vt:lpstr>MVC &amp; Observer</vt:lpstr>
      <vt:lpstr>MVC &amp; Observer</vt:lpstr>
      <vt:lpstr>Exkurs: MVC-UML-Varianten</vt:lpstr>
      <vt:lpstr>MVC &amp; Observer</vt:lpstr>
      <vt:lpstr>MVC &amp; Observer</vt:lpstr>
      <vt:lpstr>Live-Demo</vt:lpstr>
      <vt:lpstr>Workshop Meistern!</vt:lpstr>
      <vt:lpstr>Timer-workshop</vt:lpstr>
      <vt:lpstr>Timer-Workshop</vt:lpstr>
      <vt:lpstr>Workshop 2</vt:lpstr>
      <vt:lpstr>Observer-Workshop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Allaithy Raed</dc:creator>
  <cp:lastModifiedBy>Nadine Ausfelder</cp:lastModifiedBy>
  <cp:revision>6</cp:revision>
  <cp:lastPrinted>2019-05-31T10:04:56Z</cp:lastPrinted>
  <dcterms:created xsi:type="dcterms:W3CDTF">2019-05-31T09:48:32Z</dcterms:created>
  <dcterms:modified xsi:type="dcterms:W3CDTF">2019-08-25T11:50:44Z</dcterms:modified>
</cp:coreProperties>
</file>